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0" r:id="rId4"/>
    <p:sldId id="258" r:id="rId5"/>
    <p:sldId id="259" r:id="rId6"/>
    <p:sldId id="261" r:id="rId7"/>
    <p:sldId id="263" r:id="rId8"/>
    <p:sldId id="264" r:id="rId9"/>
    <p:sldId id="265" r:id="rId10"/>
    <p:sldId id="280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99" d="100"/>
          <a:sy n="99" d="100"/>
        </p:scale>
        <p:origin x="-1200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CD668-2391-9C49-A381-2051613F27D3}" type="datetimeFigureOut">
              <a:rPr lang="en-US" smtClean="0"/>
              <a:t>8/30/17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A8927-B2AF-4F4A-A683-FA142D2D6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piece illustrates what elements of art?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A8927-B2AF-4F4A-A683-FA142D2D67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0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6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4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4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7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7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8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1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59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CD320-35A2-5240-9347-A09BF1384BDE}" type="datetimeFigureOut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E7F8-8B2A-7646-9D69-A33800CB3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3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078" y="431531"/>
            <a:ext cx="8341262" cy="595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Elements and Principles of </a:t>
            </a:r>
            <a:r>
              <a:rPr lang="en-US" dirty="0" smtClean="0">
                <a:latin typeface="Avenir Black"/>
                <a:cs typeface="Avenir Black"/>
              </a:rPr>
              <a:t>Art</a:t>
            </a:r>
          </a:p>
          <a:p>
            <a:pPr algn="ctr"/>
            <a:endParaRPr lang="en-US" dirty="0">
              <a:latin typeface="Avenir Black"/>
              <a:cs typeface="Avenir Black"/>
            </a:endParaRP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One of the most important things to look for in works of art is the way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those works have been designed, or planned. This involves knowing what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the elements and principles of art are and how they are used to create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art objects.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The elements of art are the basic components, or building blocks: color,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value, line, texture, shape, form, and space. Artists use the elements of art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to express their ideas. These elements are not the media the artist uses—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paint or clay or stone, for example—but the visual vocabulary used by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the artist.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The principles of art are the different ways the elements can be used in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a work of art: balance, emphasis, harmony, variety, gradation, movement,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rhythm, and proportion.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We can make a comparison with writers who must do more than just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select and randomly arrange words if they are to communicate their ideas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to others. The elements of art can be compared to words. How writers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organize those words is similar to using the principles of art. Writers form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phrases, sentences, and paragraphs. Then they must carefully arrange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these into meaningful sequences. The words must be organized so that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Avenir Book"/>
                <a:cs typeface="Avenir Book"/>
              </a:rPr>
              <a:t>readers can understand and appreciate their ideas.</a:t>
            </a:r>
          </a:p>
        </p:txBody>
      </p:sp>
    </p:spTree>
    <p:extLst>
      <p:ext uri="{BB962C8B-B14F-4D97-AF65-F5344CB8AC3E}">
        <p14:creationId xmlns:p14="http://schemas.microsoft.com/office/powerpoint/2010/main" val="248147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_0304160114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8" y="284124"/>
            <a:ext cx="8236335" cy="51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16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tumn_rhythm-pollock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4" y="1141664"/>
            <a:ext cx="8049408" cy="41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gli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67" y="195552"/>
            <a:ext cx="4232422" cy="63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46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ogger-image-345978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8" y="808138"/>
            <a:ext cx="8128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12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osition-a-19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17" y="835266"/>
            <a:ext cx="5344853" cy="52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42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78" y="410486"/>
            <a:ext cx="7582048" cy="59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43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ernica-by-picas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111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at_Wave_off_Kanagaw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5" y="384238"/>
            <a:ext cx="8338969" cy="570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79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i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8" y="558116"/>
            <a:ext cx="7710339" cy="51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2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int-tex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6" y="671526"/>
            <a:ext cx="8069556" cy="50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70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martinez\Desktop\2016 Senior Class\E&amp;P Exampl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345189"/>
            <a:ext cx="7175500" cy="4296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09003" y="490630"/>
            <a:ext cx="431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 smtClean="0">
                <a:latin typeface="Avenir Black"/>
                <a:cs typeface="Avenir Black"/>
              </a:rPr>
              <a:t>14 Elements of Art &amp; Design</a:t>
            </a:r>
            <a:endParaRPr lang="en-US" spc="3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6218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ndinsky.comp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3" y="722221"/>
            <a:ext cx="7588245" cy="52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8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Shot-2015-06-19-at-1.24.44-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3" y="401661"/>
            <a:ext cx="8300481" cy="546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06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ilistines.jpg!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1" y="808145"/>
            <a:ext cx="8123710" cy="47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1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ul_Cézanne,_Pyramid_of_Skulls,_c._19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0" y="545306"/>
            <a:ext cx="7010761" cy="55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43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3898" y="1899740"/>
            <a:ext cx="3957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300" dirty="0" smtClean="0">
                <a:latin typeface="Avenir Black"/>
                <a:cs typeface="Avenir Black"/>
              </a:rPr>
              <a:t>For the remainder of class</a:t>
            </a:r>
            <a:r>
              <a:rPr lang="is-IS" sz="1600" spc="300" dirty="0" smtClean="0">
                <a:latin typeface="Avenir Black"/>
                <a:cs typeface="Avenir Black"/>
              </a:rPr>
              <a:t>…</a:t>
            </a:r>
            <a:endParaRPr lang="en-US" sz="1600" spc="300" dirty="0" smtClean="0">
              <a:latin typeface="Avenir Black"/>
              <a:cs typeface="Avenir Black"/>
            </a:endParaRPr>
          </a:p>
          <a:p>
            <a:pPr algn="ctr"/>
            <a:endParaRPr lang="en-US" sz="1600" dirty="0" smtClean="0">
              <a:latin typeface="Avenir Black"/>
              <a:cs typeface="Avenir Black"/>
            </a:endParaRPr>
          </a:p>
          <a:p>
            <a:pPr algn="ctr"/>
            <a:endParaRPr lang="en-US" sz="1600" dirty="0" smtClean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1863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0416" y="710338"/>
            <a:ext cx="7551363" cy="720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lack"/>
                <a:cs typeface="Avenir Black"/>
              </a:rPr>
              <a:t>Color</a:t>
            </a:r>
            <a:r>
              <a:rPr lang="en-US" sz="1400" dirty="0" smtClean="0">
                <a:latin typeface="Avenir Book"/>
                <a:cs typeface="Avenir Book"/>
              </a:rPr>
              <a:t> conveys atmosphere and mood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Line</a:t>
            </a:r>
            <a:r>
              <a:rPr lang="en-US" sz="1400" dirty="0" smtClean="0">
                <a:latin typeface="Avenir Book"/>
                <a:cs typeface="Avenir Book"/>
              </a:rPr>
              <a:t> conveys movement as well as mood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Shape</a:t>
            </a:r>
            <a:r>
              <a:rPr lang="en-US" sz="1400" dirty="0" smtClean="0">
                <a:latin typeface="Avenir Book"/>
                <a:cs typeface="Avenir Book"/>
              </a:rPr>
              <a:t> can either be geometric or organic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Form</a:t>
            </a:r>
            <a:r>
              <a:rPr lang="en-US" sz="1400" dirty="0" smtClean="0">
                <a:latin typeface="Avenir Book"/>
                <a:cs typeface="Avenir Book"/>
              </a:rPr>
              <a:t> is a 3-dimensional form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Texture</a:t>
            </a:r>
            <a:r>
              <a:rPr lang="en-US" sz="1400" dirty="0" smtClean="0">
                <a:latin typeface="Avenir Book"/>
                <a:cs typeface="Avenir Book"/>
              </a:rPr>
              <a:t> is the quality of the surface on an object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Value</a:t>
            </a:r>
            <a:r>
              <a:rPr lang="en-US" sz="1400" dirty="0" smtClean="0">
                <a:latin typeface="Avenir Book"/>
                <a:cs typeface="Avenir Book"/>
              </a:rPr>
              <a:t> deals with lightness or darkness of a color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Balance</a:t>
            </a:r>
            <a:r>
              <a:rPr lang="en-US" sz="1400" dirty="0" smtClean="0">
                <a:latin typeface="Avenir Book"/>
                <a:cs typeface="Avenir Book"/>
              </a:rPr>
              <a:t> is the way pieces in an artwork are arranged; equal weight on equal sides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Contrast</a:t>
            </a:r>
            <a:r>
              <a:rPr lang="en-US" sz="1400" dirty="0" smtClean="0">
                <a:latin typeface="Avenir Book"/>
                <a:cs typeface="Avenir Book"/>
              </a:rPr>
              <a:t> is the arrangement of opposite elements; light </a:t>
            </a:r>
            <a:r>
              <a:rPr lang="en-US" sz="1400" dirty="0" err="1" smtClean="0">
                <a:latin typeface="Avenir Book"/>
                <a:cs typeface="Avenir Book"/>
              </a:rPr>
              <a:t>vs</a:t>
            </a:r>
            <a:r>
              <a:rPr lang="en-US" sz="1400" dirty="0" smtClean="0">
                <a:latin typeface="Avenir Book"/>
                <a:cs typeface="Avenir Book"/>
              </a:rPr>
              <a:t> dark, rough </a:t>
            </a:r>
            <a:r>
              <a:rPr lang="en-US" sz="1400" dirty="0" err="1" smtClean="0">
                <a:latin typeface="Avenir Book"/>
                <a:cs typeface="Avenir Book"/>
              </a:rPr>
              <a:t>vs</a:t>
            </a:r>
            <a:r>
              <a:rPr lang="en-US" sz="1400" dirty="0" smtClean="0">
                <a:latin typeface="Avenir Book"/>
                <a:cs typeface="Avenir Book"/>
              </a:rPr>
              <a:t> smooth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Emphasis</a:t>
            </a:r>
            <a:r>
              <a:rPr lang="en-US" sz="1400" dirty="0" smtClean="0">
                <a:latin typeface="Avenir Book"/>
                <a:cs typeface="Avenir Book"/>
              </a:rPr>
              <a:t> is an area of focus or focal point in an art piece; draws attention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Movement</a:t>
            </a:r>
            <a:r>
              <a:rPr lang="en-US" sz="1400" dirty="0" smtClean="0">
                <a:latin typeface="Avenir Book"/>
                <a:cs typeface="Avenir Book"/>
              </a:rPr>
              <a:t> is using art elements to direct a viewer’s eye along a path or through the artwork</a:t>
            </a:r>
          </a:p>
          <a:p>
            <a:endParaRPr lang="en-US" sz="1400" dirty="0" smtClean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Pattern </a:t>
            </a:r>
            <a:r>
              <a:rPr lang="en-US" sz="1400" dirty="0" smtClean="0">
                <a:latin typeface="Avenir Book"/>
                <a:cs typeface="Avenir Book"/>
              </a:rPr>
              <a:t>is repeating artistic elements in a consistent, regular manner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Rhythm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is a combination of </a:t>
            </a:r>
            <a:r>
              <a:rPr lang="en-US" sz="1400" dirty="0" smtClean="0">
                <a:latin typeface="Avenir Book" charset="0"/>
                <a:ea typeface="Avenir Book" charset="0"/>
                <a:cs typeface="Avenir Book" charset="0"/>
              </a:rPr>
              <a:t>artistic elements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repeated, but with variations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Unity</a:t>
            </a:r>
            <a:r>
              <a:rPr lang="en-US" sz="1400" dirty="0" smtClean="0">
                <a:latin typeface="Avenir Book"/>
                <a:cs typeface="Avenir Book"/>
              </a:rPr>
              <a:t> is the relationship between the elements that helps them function together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lack"/>
                <a:cs typeface="Avenir Black"/>
              </a:rPr>
              <a:t>Space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refers to distances or areas around, between or within components of a piece</a:t>
            </a:r>
          </a:p>
          <a:p>
            <a:endParaRPr lang="en-US" sz="1400" dirty="0">
              <a:latin typeface="Avenir Book"/>
              <a:cs typeface="Avenir Book"/>
            </a:endParaRPr>
          </a:p>
          <a:p>
            <a:endParaRPr lang="en-US" sz="1400" dirty="0" smtClean="0">
              <a:latin typeface="Avenir Book"/>
              <a:cs typeface="Avenir Book"/>
            </a:endParaRPr>
          </a:p>
          <a:p>
            <a:endParaRPr lang="en-US" sz="1400" dirty="0">
              <a:latin typeface="Avenir Book"/>
              <a:cs typeface="Avenir Book"/>
            </a:endParaRPr>
          </a:p>
          <a:p>
            <a:endParaRPr lang="en-US" sz="1400" dirty="0" smtClean="0">
              <a:latin typeface="Avenir Book"/>
              <a:cs typeface="Avenir Book"/>
            </a:endParaRPr>
          </a:p>
          <a:p>
            <a:endParaRPr lang="en-US" sz="1400" dirty="0">
              <a:latin typeface="Avenir Book"/>
              <a:cs typeface="Avenir Book"/>
            </a:endParaRPr>
          </a:p>
          <a:p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416" y="241277"/>
            <a:ext cx="442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 smtClean="0">
                <a:latin typeface="Avenir Black"/>
                <a:cs typeface="Avenir Black"/>
              </a:rPr>
              <a:t>QUICK VOCABULARY REVIEW</a:t>
            </a:r>
            <a:endParaRPr lang="en-US" spc="3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77398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ith_haring_windows_theme_by_impotentgrandpa-d4njq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27" y="2778649"/>
            <a:ext cx="6471188" cy="3640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9764" y="222366"/>
            <a:ext cx="73592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Find an example of </a:t>
            </a:r>
            <a:r>
              <a:rPr lang="en-US" sz="1600" dirty="0" smtClean="0">
                <a:latin typeface="Avenir Book"/>
                <a:cs typeface="Avenir Book"/>
              </a:rPr>
              <a:t>the following </a:t>
            </a:r>
            <a:r>
              <a:rPr lang="en-US" sz="1600" dirty="0" smtClean="0">
                <a:latin typeface="Avenir Book"/>
                <a:cs typeface="Avenir Book"/>
              </a:rPr>
              <a:t>elements </a:t>
            </a:r>
            <a:r>
              <a:rPr lang="en-US" sz="1600" dirty="0" smtClean="0">
                <a:latin typeface="Avenir Book"/>
                <a:cs typeface="Avenir Book"/>
              </a:rPr>
              <a:t>of design, ONE piece per Element</a:t>
            </a:r>
            <a:r>
              <a:rPr lang="en-US" sz="1600" dirty="0" smtClean="0">
                <a:latin typeface="Avenir Book"/>
                <a:cs typeface="Avenir Book"/>
              </a:rPr>
              <a:t>.</a:t>
            </a:r>
          </a:p>
          <a:p>
            <a:pPr algn="ctr"/>
            <a:endParaRPr lang="en-US" sz="1600" dirty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lack"/>
                <a:cs typeface="Avenir Black"/>
              </a:rPr>
              <a:t>Shape, Form, Balance, Contrast, Emphasis, Unity, Space</a:t>
            </a:r>
            <a:endParaRPr lang="en-US" sz="1600" dirty="0" smtClean="0">
              <a:latin typeface="Avenir Black"/>
              <a:cs typeface="Avenir Black"/>
            </a:endParaRPr>
          </a:p>
          <a:p>
            <a:pPr algn="ctr"/>
            <a:endParaRPr lang="en-US" sz="1600" dirty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Write a short description on HOW the piece embodies that</a:t>
            </a:r>
          </a:p>
          <a:p>
            <a:pPr algn="ctr"/>
            <a:endParaRPr lang="en-US" sz="1600" dirty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 particular element of art.</a:t>
            </a:r>
          </a:p>
          <a:p>
            <a:pPr algn="ctr"/>
            <a:endParaRPr lang="en-US" sz="1600" dirty="0" smtClean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You CANNOT use 2 of the same art pieces! </a:t>
            </a:r>
          </a:p>
        </p:txBody>
      </p:sp>
    </p:spTree>
    <p:extLst>
      <p:ext uri="{BB962C8B-B14F-4D97-AF65-F5344CB8AC3E}">
        <p14:creationId xmlns:p14="http://schemas.microsoft.com/office/powerpoint/2010/main" val="96912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1699" y="1899740"/>
            <a:ext cx="800199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300" dirty="0" smtClean="0">
                <a:latin typeface="Avenir Black"/>
                <a:cs typeface="Avenir Black"/>
              </a:rPr>
              <a:t>DIRECTIONS BREAKDOWN</a:t>
            </a:r>
          </a:p>
          <a:p>
            <a:pPr algn="ctr"/>
            <a:endParaRPr lang="en-US" sz="1600" spc="300" dirty="0" smtClean="0">
              <a:latin typeface="Avenir Black"/>
              <a:cs typeface="Avenir Black"/>
            </a:endParaRPr>
          </a:p>
          <a:p>
            <a:pPr marL="342900" indent="-342900" algn="ctr">
              <a:buAutoNum type="arabicPeriod"/>
            </a:pPr>
            <a:endParaRPr lang="en-US" sz="1600" dirty="0">
              <a:latin typeface="Avenir Book"/>
              <a:cs typeface="Avenir Book"/>
            </a:endParaRPr>
          </a:p>
          <a:p>
            <a:pPr marL="342900" indent="-342900" algn="ctr">
              <a:buAutoNum type="arabicPeriod"/>
            </a:pPr>
            <a:r>
              <a:rPr lang="en-US" sz="1600" dirty="0" smtClean="0">
                <a:latin typeface="Avenir Book"/>
                <a:cs typeface="Avenir Book"/>
              </a:rPr>
              <a:t>Research and find art pieces for </a:t>
            </a:r>
            <a:r>
              <a:rPr lang="en-US" sz="1600" dirty="0" smtClean="0">
                <a:latin typeface="Avenir Book"/>
                <a:cs typeface="Avenir Book"/>
              </a:rPr>
              <a:t>the given Elements </a:t>
            </a:r>
            <a:r>
              <a:rPr lang="en-US" sz="1600" dirty="0" smtClean="0">
                <a:latin typeface="Avenir Book"/>
                <a:cs typeface="Avenir Book"/>
              </a:rPr>
              <a:t>of </a:t>
            </a:r>
            <a:r>
              <a:rPr lang="en-US" sz="1600" dirty="0" smtClean="0">
                <a:latin typeface="Avenir Book"/>
                <a:cs typeface="Avenir Book"/>
              </a:rPr>
              <a:t>Art</a:t>
            </a:r>
            <a:endParaRPr lang="en-US" sz="1600" dirty="0" smtClean="0">
              <a:latin typeface="Avenir Book"/>
              <a:cs typeface="Avenir Book"/>
            </a:endParaRPr>
          </a:p>
          <a:p>
            <a:pPr marL="342900" indent="-342900" algn="ctr">
              <a:buAutoNum type="arabicPeriod"/>
            </a:pPr>
            <a:endParaRPr lang="en-US" sz="1600" dirty="0">
              <a:latin typeface="Avenir Book"/>
              <a:cs typeface="Avenir Book"/>
            </a:endParaRPr>
          </a:p>
          <a:p>
            <a:pPr marL="342900" indent="-342900" algn="ctr">
              <a:buAutoNum type="arabicPeriod"/>
            </a:pPr>
            <a:r>
              <a:rPr lang="en-US" sz="1600" dirty="0" smtClean="0">
                <a:latin typeface="Avenir Book"/>
                <a:cs typeface="Avenir Book"/>
              </a:rPr>
              <a:t>Put those </a:t>
            </a:r>
            <a:r>
              <a:rPr lang="en-US" sz="1600" dirty="0" err="1" smtClean="0">
                <a:latin typeface="Avenir Book"/>
                <a:cs typeface="Avenir Book"/>
              </a:rPr>
              <a:t>jpgs</a:t>
            </a:r>
            <a:r>
              <a:rPr lang="en-US" sz="1600" dirty="0" smtClean="0">
                <a:latin typeface="Avenir Book"/>
                <a:cs typeface="Avenir Book"/>
              </a:rPr>
              <a:t> on ONE Illustrator 8.5 x 11 file</a:t>
            </a:r>
          </a:p>
          <a:p>
            <a:pPr marL="342900" indent="-342900" algn="ctr">
              <a:buAutoNum type="arabicPeriod"/>
            </a:pPr>
            <a:endParaRPr lang="en-US" sz="1600" dirty="0">
              <a:latin typeface="Avenir Book"/>
              <a:cs typeface="Avenir Book"/>
            </a:endParaRPr>
          </a:p>
          <a:p>
            <a:pPr marL="342900" indent="-342900" algn="ctr">
              <a:buAutoNum type="arabicPeriod"/>
            </a:pPr>
            <a:r>
              <a:rPr lang="en-US" sz="1600" dirty="0" smtClean="0">
                <a:latin typeface="Avenir Book"/>
                <a:cs typeface="Avenir Book"/>
              </a:rPr>
              <a:t>Write a short description of the piece and how it illustrates your chosen principle. </a:t>
            </a:r>
          </a:p>
          <a:p>
            <a:pPr marL="342900" indent="-342900" algn="ctr">
              <a:buAutoNum type="arabicPeriod"/>
            </a:pPr>
            <a:endParaRPr lang="en-US" sz="1600" dirty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lack"/>
                <a:cs typeface="Avenir Black"/>
              </a:rPr>
              <a:t>Go into specific details! </a:t>
            </a:r>
          </a:p>
          <a:p>
            <a:pPr algn="ctr"/>
            <a:endParaRPr lang="en-US" sz="1600" dirty="0">
              <a:latin typeface="Avenir Black"/>
              <a:cs typeface="Avenir Black"/>
            </a:endParaRPr>
          </a:p>
          <a:p>
            <a:pPr algn="ctr"/>
            <a:r>
              <a:rPr lang="en-US" sz="1400" dirty="0" smtClean="0">
                <a:latin typeface="Avenir Light" charset="0"/>
                <a:ea typeface="Avenir Light" charset="0"/>
                <a:cs typeface="Avenir Light" charset="0"/>
              </a:rPr>
              <a:t>(30 min)</a:t>
            </a:r>
          </a:p>
        </p:txBody>
      </p:sp>
    </p:spTree>
    <p:extLst>
      <p:ext uri="{BB962C8B-B14F-4D97-AF65-F5344CB8AC3E}">
        <p14:creationId xmlns:p14="http://schemas.microsoft.com/office/powerpoint/2010/main" val="1403689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78" y="1317784"/>
            <a:ext cx="2708887" cy="1572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054" y="416169"/>
            <a:ext cx="5571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The examples on your artboard </a:t>
            </a:r>
            <a:r>
              <a:rPr lang="en-US" dirty="0">
                <a:latin typeface="Avenir Book"/>
                <a:cs typeface="Avenir Book"/>
              </a:rPr>
              <a:t>should look like this:</a:t>
            </a:r>
          </a:p>
        </p:txBody>
      </p:sp>
      <p:pic>
        <p:nvPicPr>
          <p:cNvPr id="6" name="Picture 5" descr="Parra-Love-gained-2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7" y="1317784"/>
            <a:ext cx="2539899" cy="18150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71712" y="3095603"/>
            <a:ext cx="2677336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MOVEMENT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This piece called “Loop”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by Maria Gronlund</a:t>
            </a:r>
            <a:r>
              <a:rPr lang="en-US" sz="1400" dirty="0">
                <a:latin typeface="Avenir Book"/>
                <a:cs typeface="Avenir Book"/>
              </a:rPr>
              <a:t> </a:t>
            </a:r>
            <a:r>
              <a:rPr lang="en-US" sz="1400" dirty="0" smtClean="0">
                <a:latin typeface="Avenir Book"/>
                <a:cs typeface="Avenir Book"/>
              </a:rPr>
              <a:t>shows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movement by illustrating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organic shapes flowing around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the canvas, giving the illusion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of movement.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11507" y="3300268"/>
            <a:ext cx="292900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COLOR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“Lazy Monday” by Piet Parra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shows how the use of color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can set a peaceful tone as the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colors here illustrate with dark,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muted colors and pops of brighter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colors bringing focus to the </a:t>
            </a:r>
          </a:p>
          <a:p>
            <a:r>
              <a:rPr lang="en-US" sz="1400" dirty="0">
                <a:latin typeface="Avenir Book"/>
                <a:cs typeface="Avenir Book"/>
              </a:rPr>
              <a:t>f</a:t>
            </a:r>
            <a:r>
              <a:rPr lang="en-US" sz="1400" dirty="0" smtClean="0">
                <a:latin typeface="Avenir Book"/>
                <a:cs typeface="Avenir Book"/>
              </a:rPr>
              <a:t>oreground of the piece.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587424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99740"/>
            <a:ext cx="914399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300" dirty="0" smtClean="0">
                <a:latin typeface="Avenir Black"/>
                <a:cs typeface="Avenir Black"/>
              </a:rPr>
              <a:t>NEXT: Present your knowledge</a:t>
            </a:r>
          </a:p>
          <a:p>
            <a:pPr algn="ctr"/>
            <a:endParaRPr lang="en-US" sz="1600" spc="300" dirty="0" smtClean="0">
              <a:latin typeface="Avenir Black"/>
              <a:cs typeface="Avenir Black"/>
            </a:endParaRPr>
          </a:p>
          <a:p>
            <a:pPr marL="342900" indent="-342900" algn="ctr">
              <a:buAutoNum type="arabicPeriod"/>
            </a:pPr>
            <a:endParaRPr lang="en-US" sz="1600" dirty="0">
              <a:latin typeface="Avenir Book"/>
              <a:cs typeface="Avenir Book"/>
            </a:endParaRPr>
          </a:p>
          <a:p>
            <a:pPr algn="ctr">
              <a:lnSpc>
                <a:spcPct val="140000"/>
              </a:lnSpc>
            </a:pPr>
            <a:r>
              <a:rPr lang="en-US" sz="1600" dirty="0" smtClean="0">
                <a:latin typeface="Avenir Book"/>
                <a:cs typeface="Avenir Book"/>
              </a:rPr>
              <a:t>Each of you will share out </a:t>
            </a: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one</a:t>
            </a:r>
            <a:r>
              <a:rPr lang="en-US" sz="1600" dirty="0" smtClean="0">
                <a:latin typeface="Avenir Book"/>
                <a:cs typeface="Avenir Book"/>
              </a:rPr>
              <a:t> artist + art piece you chose and I will project the piece.</a:t>
            </a:r>
          </a:p>
          <a:p>
            <a:pPr algn="ctr">
              <a:lnSpc>
                <a:spcPct val="140000"/>
              </a:lnSpc>
            </a:pPr>
            <a:endParaRPr lang="en-US" sz="1600" dirty="0">
              <a:latin typeface="Avenir Book"/>
              <a:cs typeface="Avenir Book"/>
            </a:endParaRPr>
          </a:p>
          <a:p>
            <a:pPr algn="ctr">
              <a:lnSpc>
                <a:spcPct val="140000"/>
              </a:lnSpc>
            </a:pPr>
            <a:r>
              <a:rPr lang="en-US" sz="1600" dirty="0" smtClean="0">
                <a:latin typeface="Avenir Book"/>
                <a:cs typeface="Avenir Book"/>
              </a:rPr>
              <a:t>You will then explain how your chosen element applies to that piece.</a:t>
            </a:r>
          </a:p>
          <a:p>
            <a:pPr algn="ctr">
              <a:lnSpc>
                <a:spcPct val="140000"/>
              </a:lnSpc>
            </a:pPr>
            <a:endParaRPr lang="en-US" sz="1600" dirty="0">
              <a:latin typeface="Avenir Book"/>
              <a:cs typeface="Avenir Book"/>
            </a:endParaRPr>
          </a:p>
          <a:p>
            <a:pPr algn="ctr">
              <a:lnSpc>
                <a:spcPct val="140000"/>
              </a:lnSpc>
            </a:pPr>
            <a:r>
              <a:rPr lang="en-US" sz="1600" dirty="0" smtClean="0">
                <a:latin typeface="Avenir Book"/>
                <a:cs typeface="Avenir Book"/>
              </a:rPr>
              <a:t>i.e. “You can see texture where</a:t>
            </a:r>
            <a:r>
              <a:rPr lang="is-IS" sz="1600" dirty="0" smtClean="0">
                <a:latin typeface="Avenir Book"/>
                <a:cs typeface="Avenir Book"/>
              </a:rPr>
              <a:t>…”</a:t>
            </a:r>
          </a:p>
          <a:p>
            <a:pPr algn="ctr">
              <a:lnSpc>
                <a:spcPct val="140000"/>
              </a:lnSpc>
            </a:pPr>
            <a:r>
              <a:rPr lang="is-IS" sz="1600" dirty="0" smtClean="0">
                <a:latin typeface="Avenir Book"/>
                <a:cs typeface="Avenir Book"/>
              </a:rPr>
              <a:t>“This piece shows contrast by...”</a:t>
            </a:r>
          </a:p>
          <a:p>
            <a:pPr algn="ctr">
              <a:lnSpc>
                <a:spcPct val="140000"/>
              </a:lnSpc>
            </a:pPr>
            <a:r>
              <a:rPr lang="is-IS" sz="1600" dirty="0" smtClean="0">
                <a:latin typeface="Avenir Book"/>
                <a:cs typeface="Avenir Book"/>
              </a:rPr>
              <a:t>”The artist used... </a:t>
            </a:r>
            <a:r>
              <a:rPr lang="en-US" sz="1600" dirty="0" smtClean="0">
                <a:latin typeface="Avenir Book"/>
                <a:cs typeface="Avenir Book"/>
              </a:rPr>
              <a:t>to show</a:t>
            </a:r>
            <a:r>
              <a:rPr lang="is-IS" sz="1600" dirty="0" smtClean="0">
                <a:latin typeface="Avenir Book"/>
                <a:cs typeface="Avenir Book"/>
              </a:rPr>
              <a:t>…”</a:t>
            </a:r>
          </a:p>
          <a:p>
            <a:pPr algn="ctr">
              <a:lnSpc>
                <a:spcPct val="140000"/>
              </a:lnSpc>
            </a:pPr>
            <a:endParaRPr lang="en-US" sz="1600" dirty="0" smtClean="0">
              <a:latin typeface="Avenir Book"/>
              <a:cs typeface="Avenir Book"/>
            </a:endParaRPr>
          </a:p>
          <a:p>
            <a:pPr algn="ctr">
              <a:lnSpc>
                <a:spcPct val="140000"/>
              </a:lnSpc>
            </a:pPr>
            <a:endParaRPr lang="en-US" sz="1600" dirty="0">
              <a:latin typeface="Avenir Book"/>
              <a:cs typeface="Avenir Book"/>
            </a:endParaRPr>
          </a:p>
          <a:p>
            <a:pPr algn="ctr">
              <a:lnSpc>
                <a:spcPct val="140000"/>
              </a:lnSpc>
            </a:pPr>
            <a:r>
              <a:rPr lang="en-US" sz="1600" dirty="0" smtClean="0">
                <a:latin typeface="Avenir Book"/>
                <a:cs typeface="Avenir Book"/>
              </a:rPr>
              <a:t>  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32612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2130" y="1899740"/>
            <a:ext cx="7101149" cy="185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300" dirty="0" smtClean="0">
                <a:latin typeface="Avenir Black"/>
                <a:cs typeface="Avenir Black"/>
              </a:rPr>
              <a:t>LIGHTNING ROUND</a:t>
            </a:r>
          </a:p>
          <a:p>
            <a:pPr algn="ctr"/>
            <a:endParaRPr lang="en-US" sz="1600" spc="300" dirty="0" smtClean="0">
              <a:latin typeface="Avenir Black"/>
              <a:cs typeface="Avenir Black"/>
            </a:endParaRPr>
          </a:p>
          <a:p>
            <a:pPr marL="342900" indent="-342900" algn="ctr">
              <a:lnSpc>
                <a:spcPct val="130000"/>
              </a:lnSpc>
              <a:buAutoNum type="arabicPeriod"/>
            </a:pPr>
            <a:r>
              <a:rPr lang="en-US" sz="1600" dirty="0" smtClean="0">
                <a:latin typeface="Avenir Book"/>
                <a:cs typeface="Avenir Book"/>
              </a:rPr>
              <a:t>Raise your hand as soon as you know which element(s) of art</a:t>
            </a:r>
          </a:p>
          <a:p>
            <a:pPr algn="ctr">
              <a:lnSpc>
                <a:spcPct val="130000"/>
              </a:lnSpc>
            </a:pPr>
            <a:r>
              <a:rPr lang="en-US" sz="1600" dirty="0" smtClean="0">
                <a:latin typeface="Avenir Book"/>
                <a:cs typeface="Avenir Book"/>
              </a:rPr>
              <a:t>are </a:t>
            </a:r>
            <a:r>
              <a:rPr lang="en-US" sz="1600" dirty="0" smtClean="0">
                <a:latin typeface="Avenir Black"/>
                <a:cs typeface="Avenir Black"/>
              </a:rPr>
              <a:t>most</a:t>
            </a:r>
            <a:r>
              <a:rPr lang="en-US" sz="1600" dirty="0" smtClean="0">
                <a:latin typeface="Avenir Book"/>
                <a:cs typeface="Avenir Book"/>
              </a:rPr>
              <a:t> present in the next slides!</a:t>
            </a:r>
          </a:p>
          <a:p>
            <a:pPr algn="ctr">
              <a:lnSpc>
                <a:spcPct val="130000"/>
              </a:lnSpc>
            </a:pPr>
            <a:endParaRPr lang="en-US" sz="1600" dirty="0">
              <a:latin typeface="Avenir Book"/>
              <a:cs typeface="Avenir Book"/>
            </a:endParaRPr>
          </a:p>
          <a:p>
            <a:pPr algn="ctr">
              <a:lnSpc>
                <a:spcPct val="130000"/>
              </a:lnSpc>
            </a:pPr>
            <a:r>
              <a:rPr lang="en-US" sz="1600" dirty="0" smtClean="0">
                <a:latin typeface="Avenir Book"/>
                <a:cs typeface="Avenir Book"/>
              </a:rPr>
              <a:t>Explain in detail why you think the piece reflects the element you’ve chosen!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27677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78824834_0c6d8241-b8de-46ed-b2f7-49345f66bcf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97" y="307865"/>
            <a:ext cx="62865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40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713</Words>
  <Application>Microsoft Macintosh PowerPoint</Application>
  <PresentationFormat>On-screen Show (4:3)</PresentationFormat>
  <Paragraphs>113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J. Hidalgo</dc:creator>
  <cp:lastModifiedBy>Patrick J. Hidalgo</cp:lastModifiedBy>
  <cp:revision>37</cp:revision>
  <dcterms:created xsi:type="dcterms:W3CDTF">2016-08-28T20:26:15Z</dcterms:created>
  <dcterms:modified xsi:type="dcterms:W3CDTF">2017-08-30T15:22:29Z</dcterms:modified>
</cp:coreProperties>
</file>