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308" r:id="rId2"/>
    <p:sldId id="288" r:id="rId3"/>
    <p:sldId id="290" r:id="rId4"/>
    <p:sldId id="298" r:id="rId5"/>
    <p:sldId id="299" r:id="rId6"/>
    <p:sldId id="300" r:id="rId7"/>
    <p:sldId id="302" r:id="rId8"/>
    <p:sldId id="301" r:id="rId9"/>
    <p:sldId id="303" r:id="rId10"/>
    <p:sldId id="305" r:id="rId11"/>
    <p:sldId id="306" r:id="rId12"/>
    <p:sldId id="304" r:id="rId13"/>
    <p:sldId id="307" r:id="rId14"/>
    <p:sldId id="309" r:id="rId15"/>
    <p:sldId id="31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8C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8"/>
    <p:restoredTop sz="94674"/>
  </p:normalViewPr>
  <p:slideViewPr>
    <p:cSldViewPr snapToGrid="0" snapToObjects="1">
      <p:cViewPr>
        <p:scale>
          <a:sx n="135" d="100"/>
          <a:sy n="135" d="100"/>
        </p:scale>
        <p:origin x="-80" y="-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4B959B-38FD-F144-AF28-992C85F2EA86}" type="datetimeFigureOut">
              <a:rPr lang="en-US" smtClean="0"/>
              <a:t>9/20/17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94230C-0534-8D44-BB28-C939DB615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221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3F90D-C0B9-0141-A2E3-37723B2D1B7F}" type="datetimeFigureOut">
              <a:rPr lang="en-US" smtClean="0"/>
              <a:t>9/20/17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DD9B0-DC07-9948-B443-0562C7FDA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937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3F90D-C0B9-0141-A2E3-37723B2D1B7F}" type="datetimeFigureOut">
              <a:rPr lang="en-US" smtClean="0"/>
              <a:t>9/20/17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DD9B0-DC07-9948-B443-0562C7FDA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452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3F90D-C0B9-0141-A2E3-37723B2D1B7F}" type="datetimeFigureOut">
              <a:rPr lang="en-US" smtClean="0"/>
              <a:t>9/20/17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DD9B0-DC07-9948-B443-0562C7FDA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139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3F90D-C0B9-0141-A2E3-37723B2D1B7F}" type="datetimeFigureOut">
              <a:rPr lang="en-US" smtClean="0"/>
              <a:t>9/20/17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DD9B0-DC07-9948-B443-0562C7FDA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091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3F90D-C0B9-0141-A2E3-37723B2D1B7F}" type="datetimeFigureOut">
              <a:rPr lang="en-US" smtClean="0"/>
              <a:t>9/20/17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DD9B0-DC07-9948-B443-0562C7FDA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896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3F90D-C0B9-0141-A2E3-37723B2D1B7F}" type="datetimeFigureOut">
              <a:rPr lang="en-US" smtClean="0"/>
              <a:t>9/20/17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DD9B0-DC07-9948-B443-0562C7FDA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72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3F90D-C0B9-0141-A2E3-37723B2D1B7F}" type="datetimeFigureOut">
              <a:rPr lang="en-US" smtClean="0"/>
              <a:t>9/20/17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DD9B0-DC07-9948-B443-0562C7FDA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399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3F90D-C0B9-0141-A2E3-37723B2D1B7F}" type="datetimeFigureOut">
              <a:rPr lang="en-US" smtClean="0"/>
              <a:t>9/20/17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DD9B0-DC07-9948-B443-0562C7FDA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669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3F90D-C0B9-0141-A2E3-37723B2D1B7F}" type="datetimeFigureOut">
              <a:rPr lang="en-US" smtClean="0"/>
              <a:t>9/20/17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DD9B0-DC07-9948-B443-0562C7FDA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53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3F90D-C0B9-0141-A2E3-37723B2D1B7F}" type="datetimeFigureOut">
              <a:rPr lang="en-US" smtClean="0"/>
              <a:t>9/20/17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DD9B0-DC07-9948-B443-0562C7FDA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153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3F90D-C0B9-0141-A2E3-37723B2D1B7F}" type="datetimeFigureOut">
              <a:rPr lang="en-US" smtClean="0"/>
              <a:t>9/20/17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DD9B0-DC07-9948-B443-0562C7FDA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041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73F90D-C0B9-0141-A2E3-37723B2D1B7F}" type="datetimeFigureOut">
              <a:rPr lang="en-US" smtClean="0"/>
              <a:t>9/20/17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FDD9B0-DC07-9948-B443-0562C7FDA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75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sTi5SNgxE3U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3448" y="1564849"/>
            <a:ext cx="9397124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Adobe Caslon Pro" charset="0"/>
                <a:ea typeface="Adobe Caslon Pro" charset="0"/>
                <a:cs typeface="Adobe Caslon Pro" charset="0"/>
              </a:rPr>
              <a:t>“Though often overlooked, Graphic Design surrounds us</a:t>
            </a:r>
            <a:r>
              <a:rPr lang="is-IS" dirty="0" smtClean="0">
                <a:latin typeface="Adobe Caslon Pro" charset="0"/>
                <a:ea typeface="Adobe Caslon Pro" charset="0"/>
                <a:cs typeface="Adobe Caslon Pro" charset="0"/>
              </a:rPr>
              <a:t>… it is the signs we read, the products we 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Adobe Caslon Pro" charset="0"/>
                <a:ea typeface="Adobe Caslon Pro" charset="0"/>
                <a:cs typeface="Adobe Caslon Pro" charset="0"/>
              </a:rPr>
              <a:t>b</a:t>
            </a:r>
            <a:r>
              <a:rPr lang="is-IS" dirty="0" smtClean="0">
                <a:latin typeface="Adobe Caslon Pro" charset="0"/>
                <a:ea typeface="Adobe Caslon Pro" charset="0"/>
                <a:cs typeface="Adobe Caslon Pro" charset="0"/>
              </a:rPr>
              <a:t>uy, and the rooms we inhabit. Graphic Designers find beauty within limitations, working towards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Adobe Caslon Pro" charset="0"/>
                <a:ea typeface="Adobe Caslon Pro" charset="0"/>
                <a:cs typeface="Adobe Caslon Pro" charset="0"/>
              </a:rPr>
              <a:t>the ultimate goal of visually communicating a message. Utilizing a language of type and imagery, 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Adobe Caslon Pro" charset="0"/>
                <a:ea typeface="Adobe Caslon Pro" charset="0"/>
                <a:cs typeface="Adobe Caslon Pro" charset="0"/>
              </a:rPr>
              <a:t>Graphic designers try to make every aspect of our lives defined and beautiful.”</a:t>
            </a:r>
          </a:p>
          <a:p>
            <a:pPr>
              <a:lnSpc>
                <a:spcPct val="150000"/>
              </a:lnSpc>
            </a:pPr>
            <a:endParaRPr lang="en-US" dirty="0" smtClean="0">
              <a:latin typeface="Adobe Caslon Pro" charset="0"/>
              <a:ea typeface="Adobe Caslon Pro" charset="0"/>
              <a:cs typeface="Adobe Caslon Pro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Adobe Caslon Pro" charset="0"/>
                <a:ea typeface="Adobe Caslon Pro" charset="0"/>
                <a:cs typeface="Adobe Caslon Pro" charset="0"/>
              </a:rPr>
              <a:t>- Arthur Pringleton</a:t>
            </a:r>
            <a:endParaRPr lang="en-US" dirty="0">
              <a:latin typeface="Adobe Caslon Pro" charset="0"/>
              <a:ea typeface="Adobe Caslon Pro" charset="0"/>
              <a:cs typeface="Adobe Caslon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3423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65797" y="1899640"/>
            <a:ext cx="64987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Back to that definition</a:t>
            </a:r>
            <a:r>
              <a:rPr lang="is-IS" dirty="0" smtClean="0">
                <a:latin typeface="Avenir Book" charset="0"/>
                <a:ea typeface="Avenir Book" charset="0"/>
                <a:cs typeface="Avenir Book" charset="0"/>
              </a:rPr>
              <a:t>…. </a:t>
            </a:r>
          </a:p>
          <a:p>
            <a:endParaRPr lang="is-IS" dirty="0">
              <a:latin typeface="Avenir Book" charset="0"/>
              <a:ea typeface="Avenir Book" charset="0"/>
              <a:cs typeface="Avenir Book" charset="0"/>
            </a:endParaRPr>
          </a:p>
          <a:p>
            <a:r>
              <a:rPr lang="is-IS" dirty="0" smtClean="0">
                <a:latin typeface="Avenir Book" charset="0"/>
                <a:ea typeface="Avenir Book" charset="0"/>
                <a:cs typeface="Avenir Book" charset="0"/>
              </a:rPr>
              <a:t>… </a:t>
            </a:r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with the </a:t>
            </a:r>
            <a:r>
              <a:rPr lang="is-IS" dirty="0" smtClean="0">
                <a:latin typeface="Avenir Book" charset="0"/>
                <a:ea typeface="Avenir Book" charset="0"/>
                <a:cs typeface="Avenir Book" charset="0"/>
              </a:rPr>
              <a:t>visual communication stuff and why we need it.</a:t>
            </a:r>
            <a:endParaRPr lang="en-US" dirty="0"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6423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81600" y="2548128"/>
            <a:ext cx="17459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venir Medium" charset="0"/>
                <a:ea typeface="Avenir Medium" charset="0"/>
                <a:cs typeface="Avenir Medium" charset="0"/>
              </a:rPr>
              <a:t>(Based on true events)</a:t>
            </a:r>
            <a:endParaRPr lang="en-US" sz="1200" dirty="0">
              <a:latin typeface="Avenir Medium" charset="0"/>
              <a:ea typeface="Avenir Medium" charset="0"/>
              <a:cs typeface="Avenir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2538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82473" y="2031615"/>
            <a:ext cx="1050510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dirty="0" smtClean="0">
                <a:latin typeface="Avenir Book" charset="0"/>
                <a:ea typeface="Avenir Book" charset="0"/>
                <a:cs typeface="Avenir Book" charset="0"/>
              </a:rPr>
              <a:t>The townspeople have a real world problem.</a:t>
            </a:r>
          </a:p>
          <a:p>
            <a:pPr algn="ctr">
              <a:lnSpc>
                <a:spcPct val="150000"/>
              </a:lnSpc>
            </a:pPr>
            <a:endParaRPr lang="en-US" sz="1600" dirty="0">
              <a:latin typeface="Avenir Book" charset="0"/>
              <a:ea typeface="Avenir Book" charset="0"/>
              <a:cs typeface="Avenir Book" charset="0"/>
            </a:endParaRPr>
          </a:p>
          <a:p>
            <a:pPr algn="ctr">
              <a:lnSpc>
                <a:spcPct val="150000"/>
              </a:lnSpc>
            </a:pPr>
            <a:r>
              <a:rPr lang="en-US" sz="1600" dirty="0" smtClean="0">
                <a:latin typeface="Avenir Book" charset="0"/>
                <a:ea typeface="Avenir Book" charset="0"/>
                <a:cs typeface="Avenir Book" charset="0"/>
              </a:rPr>
              <a:t>The townspeople implore the graphic designer, “Our kids keep getting hit by these dang ‘</a:t>
            </a:r>
            <a:r>
              <a:rPr lang="en-US" sz="1600" dirty="0" err="1" smtClean="0">
                <a:latin typeface="Avenir Book" charset="0"/>
                <a:ea typeface="Avenir Book" charset="0"/>
                <a:cs typeface="Avenir Book" charset="0"/>
              </a:rPr>
              <a:t>ol</a:t>
            </a:r>
            <a:r>
              <a:rPr lang="en-US" sz="1600" dirty="0" smtClean="0">
                <a:latin typeface="Avenir Book" charset="0"/>
                <a:ea typeface="Avenir Book" charset="0"/>
                <a:cs typeface="Avenir Book" charset="0"/>
              </a:rPr>
              <a:t> automobiles!”</a:t>
            </a:r>
          </a:p>
          <a:p>
            <a:pPr algn="ctr">
              <a:lnSpc>
                <a:spcPct val="150000"/>
              </a:lnSpc>
            </a:pPr>
            <a:endParaRPr lang="en-US" sz="1600" dirty="0" smtClean="0">
              <a:latin typeface="Avenir Book" charset="0"/>
              <a:ea typeface="Avenir Book" charset="0"/>
              <a:cs typeface="Avenir Book" charset="0"/>
            </a:endParaRPr>
          </a:p>
          <a:p>
            <a:pPr algn="ctr">
              <a:lnSpc>
                <a:spcPct val="150000"/>
              </a:lnSpc>
            </a:pPr>
            <a:r>
              <a:rPr lang="en-US" sz="1600" dirty="0" smtClean="0">
                <a:latin typeface="Avenir Book" charset="0"/>
                <a:ea typeface="Avenir Book" charset="0"/>
                <a:cs typeface="Avenir Book" charset="0"/>
              </a:rPr>
              <a:t>The graphic designer tells the townspeople, “I’ll design a sign to inform people of your impending children.”</a:t>
            </a:r>
          </a:p>
          <a:p>
            <a:pPr algn="ctr">
              <a:lnSpc>
                <a:spcPct val="150000"/>
              </a:lnSpc>
            </a:pPr>
            <a:endParaRPr lang="en-US" sz="1600" dirty="0" smtClean="0">
              <a:latin typeface="Avenir Book" charset="0"/>
              <a:ea typeface="Avenir Book" charset="0"/>
              <a:cs typeface="Avenir Book" charset="0"/>
            </a:endParaRPr>
          </a:p>
          <a:p>
            <a:pPr algn="ctr">
              <a:lnSpc>
                <a:spcPct val="150000"/>
              </a:lnSpc>
            </a:pPr>
            <a:r>
              <a:rPr lang="en-US" sz="1600" dirty="0" smtClean="0">
                <a:latin typeface="Avenir Book" charset="0"/>
                <a:ea typeface="Avenir Book" charset="0"/>
                <a:cs typeface="Avenir Book" charset="0"/>
              </a:rPr>
              <a:t>Town idiot: “Gee-golly, that’s a bright idea, mister!”</a:t>
            </a:r>
            <a:endParaRPr lang="en-US" sz="1600" dirty="0"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7070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08" y="283464"/>
            <a:ext cx="108204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8382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76280" y="836905"/>
            <a:ext cx="6096000" cy="53411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400" dirty="0">
                <a:latin typeface="Avenir Book" charset="0"/>
                <a:ea typeface="Avenir Book" charset="0"/>
                <a:cs typeface="Avenir Book" charset="0"/>
              </a:rPr>
              <a:t>A brief list of careers in graphic design includes</a:t>
            </a:r>
            <a:r>
              <a:rPr lang="en-US" sz="1400" dirty="0" smtClean="0">
                <a:latin typeface="Avenir Book" charset="0"/>
                <a:ea typeface="Avenir Book" charset="0"/>
                <a:cs typeface="Avenir Book" charset="0"/>
              </a:rPr>
              <a:t>:</a:t>
            </a:r>
          </a:p>
          <a:p>
            <a:pPr algn="ctr"/>
            <a:endParaRPr lang="en-US" sz="1400" dirty="0">
              <a:latin typeface="Avenir Book" charset="0"/>
              <a:ea typeface="Avenir Book" charset="0"/>
              <a:cs typeface="Avenir Book" charset="0"/>
            </a:endParaRPr>
          </a:p>
          <a:p>
            <a:pPr algn="ctr">
              <a:lnSpc>
                <a:spcPct val="150000"/>
              </a:lnSpc>
            </a:pPr>
            <a:r>
              <a:rPr lang="en-US" sz="1400" dirty="0">
                <a:latin typeface="Avenir Book" charset="0"/>
                <a:ea typeface="Avenir Book" charset="0"/>
                <a:cs typeface="Avenir Book" charset="0"/>
              </a:rPr>
              <a:t>⋅ advertising (promotional) design</a:t>
            </a:r>
          </a:p>
          <a:p>
            <a:pPr algn="ctr">
              <a:lnSpc>
                <a:spcPct val="150000"/>
              </a:lnSpc>
            </a:pPr>
            <a:r>
              <a:rPr lang="en-US" sz="1400" dirty="0">
                <a:latin typeface="Avenir Book" charset="0"/>
                <a:ea typeface="Avenir Book" charset="0"/>
                <a:cs typeface="Avenir Book" charset="0"/>
              </a:rPr>
              <a:t>⋅ book design</a:t>
            </a:r>
          </a:p>
          <a:p>
            <a:pPr algn="ctr">
              <a:lnSpc>
                <a:spcPct val="150000"/>
              </a:lnSpc>
            </a:pPr>
            <a:r>
              <a:rPr lang="en-US" sz="1400" dirty="0">
                <a:latin typeface="Avenir Book" charset="0"/>
                <a:ea typeface="Avenir Book" charset="0"/>
                <a:cs typeface="Avenir Book" charset="0"/>
              </a:rPr>
              <a:t>⋅ book jacket design</a:t>
            </a:r>
          </a:p>
          <a:p>
            <a:pPr algn="ctr">
              <a:lnSpc>
                <a:spcPct val="150000"/>
              </a:lnSpc>
            </a:pPr>
            <a:r>
              <a:rPr lang="en-US" sz="1400" dirty="0">
                <a:latin typeface="Avenir Book" charset="0"/>
                <a:ea typeface="Avenir Book" charset="0"/>
                <a:cs typeface="Avenir Book" charset="0"/>
              </a:rPr>
              <a:t>⋅ brand and identity design</a:t>
            </a:r>
          </a:p>
          <a:p>
            <a:pPr algn="ctr">
              <a:lnSpc>
                <a:spcPct val="150000"/>
              </a:lnSpc>
            </a:pPr>
            <a:r>
              <a:rPr lang="en-US" sz="1400" dirty="0">
                <a:latin typeface="Avenir Book" charset="0"/>
                <a:ea typeface="Avenir Book" charset="0"/>
                <a:cs typeface="Avenir Book" charset="0"/>
              </a:rPr>
              <a:t>⋅ corporate communication design</a:t>
            </a:r>
          </a:p>
          <a:p>
            <a:pPr algn="ctr">
              <a:lnSpc>
                <a:spcPct val="150000"/>
              </a:lnSpc>
            </a:pPr>
            <a:r>
              <a:rPr lang="en-US" sz="1400" dirty="0">
                <a:latin typeface="Avenir Book" charset="0"/>
                <a:ea typeface="Avenir Book" charset="0"/>
                <a:cs typeface="Avenir Book" charset="0"/>
              </a:rPr>
              <a:t>⋅ editorial design</a:t>
            </a:r>
          </a:p>
          <a:p>
            <a:pPr algn="ctr">
              <a:lnSpc>
                <a:spcPct val="150000"/>
              </a:lnSpc>
            </a:pPr>
            <a:r>
              <a:rPr lang="en-US" sz="1400" dirty="0">
                <a:latin typeface="Avenir Book" charset="0"/>
                <a:ea typeface="Avenir Book" charset="0"/>
                <a:cs typeface="Avenir Book" charset="0"/>
              </a:rPr>
              <a:t>⋅ environmental design</a:t>
            </a:r>
          </a:p>
          <a:p>
            <a:pPr algn="ctr">
              <a:lnSpc>
                <a:spcPct val="150000"/>
              </a:lnSpc>
            </a:pPr>
            <a:r>
              <a:rPr lang="en-US" sz="1400" dirty="0">
                <a:latin typeface="Avenir Book" charset="0"/>
                <a:ea typeface="Avenir Book" charset="0"/>
                <a:cs typeface="Avenir Book" charset="0"/>
              </a:rPr>
              <a:t>⋅ interactive (experience) design</a:t>
            </a:r>
          </a:p>
          <a:p>
            <a:pPr algn="ctr">
              <a:lnSpc>
                <a:spcPct val="150000"/>
              </a:lnSpc>
            </a:pPr>
            <a:r>
              <a:rPr lang="en-US" sz="1400" dirty="0">
                <a:latin typeface="Avenir Book" charset="0"/>
                <a:ea typeface="Avenir Book" charset="0"/>
                <a:cs typeface="Avenir Book" charset="0"/>
              </a:rPr>
              <a:t>⋅ illustration</a:t>
            </a:r>
          </a:p>
          <a:p>
            <a:pPr algn="ctr">
              <a:lnSpc>
                <a:spcPct val="150000"/>
              </a:lnSpc>
            </a:pPr>
            <a:r>
              <a:rPr lang="en-US" sz="1400" dirty="0">
                <a:latin typeface="Avenir Book" charset="0"/>
                <a:ea typeface="Avenir Book" charset="0"/>
                <a:cs typeface="Avenir Book" charset="0"/>
              </a:rPr>
              <a:t>⋅ information design</a:t>
            </a:r>
          </a:p>
          <a:p>
            <a:pPr algn="ctr">
              <a:lnSpc>
                <a:spcPct val="150000"/>
              </a:lnSpc>
            </a:pPr>
            <a:r>
              <a:rPr lang="en-US" sz="1400" dirty="0">
                <a:latin typeface="Avenir Book" charset="0"/>
                <a:ea typeface="Avenir Book" charset="0"/>
                <a:cs typeface="Avenir Book" charset="0"/>
              </a:rPr>
              <a:t>⋅ motion design</a:t>
            </a:r>
          </a:p>
          <a:p>
            <a:pPr algn="ctr">
              <a:lnSpc>
                <a:spcPct val="150000"/>
              </a:lnSpc>
            </a:pPr>
            <a:r>
              <a:rPr lang="en-US" sz="1400" dirty="0">
                <a:latin typeface="Avenir Book" charset="0"/>
                <a:ea typeface="Avenir Book" charset="0"/>
                <a:cs typeface="Avenir Book" charset="0"/>
              </a:rPr>
              <a:t>⋅ package design</a:t>
            </a:r>
          </a:p>
          <a:p>
            <a:pPr algn="ctr">
              <a:lnSpc>
                <a:spcPct val="150000"/>
              </a:lnSpc>
            </a:pPr>
            <a:r>
              <a:rPr lang="en-US" sz="1400" dirty="0">
                <a:latin typeface="Avenir Book" charset="0"/>
                <a:ea typeface="Avenir Book" charset="0"/>
                <a:cs typeface="Avenir Book" charset="0"/>
              </a:rPr>
              <a:t>⋅ publication design</a:t>
            </a:r>
          </a:p>
          <a:p>
            <a:pPr algn="ctr">
              <a:lnSpc>
                <a:spcPct val="150000"/>
              </a:lnSpc>
            </a:pPr>
            <a:r>
              <a:rPr lang="en-US" sz="1400" dirty="0">
                <a:latin typeface="Avenir Book" charset="0"/>
                <a:ea typeface="Avenir Book" charset="0"/>
                <a:cs typeface="Avenir Book" charset="0"/>
              </a:rPr>
              <a:t>⋅ retail design</a:t>
            </a:r>
          </a:p>
          <a:p>
            <a:pPr algn="ctr">
              <a:lnSpc>
                <a:spcPct val="150000"/>
              </a:lnSpc>
            </a:pPr>
            <a:r>
              <a:rPr lang="en-US" sz="1400" dirty="0">
                <a:latin typeface="Avenir Book" charset="0"/>
                <a:ea typeface="Avenir Book" charset="0"/>
                <a:cs typeface="Avenir Book" charset="0"/>
              </a:rPr>
              <a:t>⋅ wayfinding design</a:t>
            </a:r>
            <a:endParaRPr lang="en-US" sz="1400" dirty="0">
              <a:effectLst/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4369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9778" y="508000"/>
            <a:ext cx="7150393" cy="24314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venir Black"/>
                <a:cs typeface="Avenir Black"/>
              </a:rPr>
              <a:t>Intro to Graphic Arts Video / Quotes Activity</a:t>
            </a:r>
          </a:p>
          <a:p>
            <a:endParaRPr lang="en-US" dirty="0">
              <a:latin typeface="Avenir Book"/>
              <a:cs typeface="Avenir Book"/>
            </a:endParaRPr>
          </a:p>
          <a:p>
            <a:r>
              <a:rPr lang="en-US" sz="1600" dirty="0">
                <a:latin typeface="Avenir Book"/>
                <a:cs typeface="Avenir Book"/>
                <a:hlinkClick r:id="rId2"/>
              </a:rPr>
              <a:t>https://www.youtube.com/watch?v=</a:t>
            </a:r>
            <a:r>
              <a:rPr lang="en-US" sz="1600" dirty="0" smtClean="0">
                <a:latin typeface="Avenir Book"/>
                <a:cs typeface="Avenir Book"/>
                <a:hlinkClick r:id="rId2"/>
              </a:rPr>
              <a:t>sTi5SNgxE3U</a:t>
            </a:r>
            <a:endParaRPr lang="en-US" sz="1600" dirty="0" smtClean="0">
              <a:latin typeface="Avenir Book"/>
              <a:cs typeface="Avenir Book"/>
            </a:endParaRPr>
          </a:p>
          <a:p>
            <a:endParaRPr lang="en-US" sz="1600" dirty="0">
              <a:latin typeface="Avenir Book"/>
              <a:cs typeface="Avenir Book"/>
            </a:endParaRPr>
          </a:p>
          <a:p>
            <a:r>
              <a:rPr lang="en-US" sz="1600" dirty="0" smtClean="0">
                <a:latin typeface="Avenir Book"/>
                <a:cs typeface="Avenir Book"/>
              </a:rPr>
              <a:t>Take </a:t>
            </a:r>
            <a:r>
              <a:rPr lang="en-US" sz="1600" b="1" dirty="0" smtClean="0">
                <a:latin typeface="Avenir Book"/>
                <a:cs typeface="Avenir Book"/>
              </a:rPr>
              <a:t>2 quotes from each designer </a:t>
            </a:r>
            <a:r>
              <a:rPr lang="en-US" sz="1600" dirty="0" smtClean="0">
                <a:latin typeface="Avenir Book"/>
                <a:cs typeface="Avenir Book"/>
              </a:rPr>
              <a:t>and answer this questions for each quote:</a:t>
            </a:r>
          </a:p>
          <a:p>
            <a:endParaRPr lang="en-US" sz="1600" dirty="0">
              <a:latin typeface="Avenir Book"/>
              <a:cs typeface="Avenir Book"/>
            </a:endParaRPr>
          </a:p>
          <a:p>
            <a:r>
              <a:rPr lang="en-US" sz="1600" dirty="0" smtClean="0">
                <a:latin typeface="Avenir Book"/>
                <a:cs typeface="Avenir Book"/>
              </a:rPr>
              <a:t>1. Why is this quote meaningful? </a:t>
            </a:r>
          </a:p>
          <a:p>
            <a:endParaRPr lang="en-US" dirty="0">
              <a:latin typeface="Avenir Book"/>
              <a:cs typeface="Avenir Book"/>
            </a:endParaRPr>
          </a:p>
          <a:p>
            <a:pPr marL="342900" indent="-342900">
              <a:buAutoNum type="arabicPeriod"/>
            </a:pPr>
            <a:endParaRPr lang="en-US" dirty="0"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379817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097280"/>
            <a:ext cx="12192000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smtClean="0">
                <a:latin typeface="Avenir Heavy" charset="0"/>
                <a:ea typeface="Avenir Heavy" charset="0"/>
                <a:cs typeface="Avenir Heavy" charset="0"/>
              </a:rPr>
              <a:t>What is graphic design?</a:t>
            </a:r>
            <a:endParaRPr lang="en-US" sz="2000" dirty="0" smtClean="0"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599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097280"/>
            <a:ext cx="12192000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smtClean="0">
                <a:latin typeface="Avenir Heavy" charset="0"/>
                <a:ea typeface="Avenir Heavy" charset="0"/>
                <a:cs typeface="Avenir Heavy" charset="0"/>
              </a:rPr>
              <a:t>What is graphic design?</a:t>
            </a:r>
            <a:endParaRPr lang="en-US" sz="2000" dirty="0" smtClean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87228" y="2447871"/>
            <a:ext cx="7724166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venir Medium" charset="0"/>
                <a:ea typeface="Avenir Medium" charset="0"/>
                <a:cs typeface="Avenir Medium" charset="0"/>
              </a:rPr>
              <a:t>Graphic design is</a:t>
            </a:r>
            <a:r>
              <a:rPr lang="is-IS" sz="1400" dirty="0" smtClean="0">
                <a:latin typeface="Avenir Medium" charset="0"/>
                <a:ea typeface="Avenir Medium" charset="0"/>
                <a:cs typeface="Avenir Medium" charset="0"/>
              </a:rPr>
              <a:t>…</a:t>
            </a:r>
          </a:p>
          <a:p>
            <a:endParaRPr lang="is-IS" sz="1400" dirty="0">
              <a:latin typeface="Avenir Medium" charset="0"/>
              <a:ea typeface="Avenir Medium" charset="0"/>
              <a:cs typeface="Avenir Medium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1400" dirty="0" smtClean="0">
                <a:latin typeface="Avenir Medium" charset="0"/>
                <a:ea typeface="Avenir Medium" charset="0"/>
                <a:cs typeface="Avenir Medium" charset="0"/>
              </a:rPr>
              <a:t>the arrangement of text, images, and color to express a message</a:t>
            </a:r>
          </a:p>
          <a:p>
            <a:pPr marL="285750" indent="-285750">
              <a:buFont typeface="Arial" charset="0"/>
              <a:buChar char="•"/>
            </a:pPr>
            <a:endParaRPr lang="en-US" sz="1400" dirty="0">
              <a:latin typeface="Avenir Medium" charset="0"/>
              <a:ea typeface="Avenir Medium" charset="0"/>
              <a:cs typeface="Avenir Medium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1400" dirty="0">
                <a:latin typeface="Avenir Medium" charset="0"/>
                <a:ea typeface="Avenir Medium" charset="0"/>
                <a:cs typeface="Avenir Medium" charset="0"/>
              </a:rPr>
              <a:t>visual communication to solve problems using </a:t>
            </a:r>
            <a:r>
              <a:rPr lang="en-US" sz="1400" b="1" dirty="0">
                <a:latin typeface="Avenir Heavy" charset="0"/>
                <a:ea typeface="Avenir Heavy" charset="0"/>
                <a:cs typeface="Avenir Heavy" charset="0"/>
              </a:rPr>
              <a:t>typography</a:t>
            </a:r>
            <a:r>
              <a:rPr lang="en-US" sz="1400" dirty="0">
                <a:latin typeface="Avenir Medium" charset="0"/>
                <a:ea typeface="Avenir Medium" charset="0"/>
                <a:cs typeface="Avenir Medium" charset="0"/>
              </a:rPr>
              <a:t>, </a:t>
            </a:r>
            <a:r>
              <a:rPr lang="en-US" sz="1400" b="1" dirty="0">
                <a:latin typeface="Avenir Heavy" charset="0"/>
                <a:ea typeface="Avenir Heavy" charset="0"/>
                <a:cs typeface="Avenir Heavy" charset="0"/>
              </a:rPr>
              <a:t>photography</a:t>
            </a:r>
            <a:r>
              <a:rPr lang="en-US" sz="1400" dirty="0">
                <a:latin typeface="Avenir Medium" charset="0"/>
                <a:ea typeface="Avenir Medium" charset="0"/>
                <a:cs typeface="Avenir Medium" charset="0"/>
              </a:rPr>
              <a:t> and </a:t>
            </a:r>
            <a:r>
              <a:rPr lang="en-US" sz="1400" b="1" dirty="0">
                <a:latin typeface="Avenir Heavy" charset="0"/>
                <a:ea typeface="Avenir Heavy" charset="0"/>
                <a:cs typeface="Avenir Heavy" charset="0"/>
              </a:rPr>
              <a:t>illustration</a:t>
            </a:r>
            <a:r>
              <a:rPr lang="en-US" sz="1400" dirty="0">
                <a:latin typeface="Avenir Medium" charset="0"/>
                <a:ea typeface="Avenir Medium" charset="0"/>
                <a:cs typeface="Avenir Medium" charset="0"/>
              </a:rPr>
              <a:t>.</a:t>
            </a:r>
          </a:p>
          <a:p>
            <a:pPr marL="285750" indent="-285750">
              <a:buFont typeface="Arial" charset="0"/>
              <a:buChar char="•"/>
            </a:pPr>
            <a:endParaRPr lang="en-US" sz="1400" dirty="0">
              <a:latin typeface="Avenir Medium" charset="0"/>
              <a:ea typeface="Avenir Medium" charset="0"/>
              <a:cs typeface="Avenir Medium" charset="0"/>
            </a:endParaRPr>
          </a:p>
          <a:p>
            <a:pPr marL="285750" indent="-285750">
              <a:buFont typeface="Arial" charset="0"/>
              <a:buChar char="•"/>
            </a:pPr>
            <a:endParaRPr lang="en-US" sz="1400" dirty="0" smtClean="0">
              <a:latin typeface="Avenir Medium" charset="0"/>
              <a:ea typeface="Avenir Medium" charset="0"/>
              <a:cs typeface="Avenir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461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29009" y="2258895"/>
            <a:ext cx="7732758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 smtClean="0">
                <a:latin typeface="Avenir Book" charset="0"/>
                <a:ea typeface="Avenir Book" charset="0"/>
                <a:cs typeface="Avenir Book" charset="0"/>
              </a:rPr>
              <a:t>Typography </a:t>
            </a:r>
            <a:r>
              <a:rPr lang="en-US" sz="1600" dirty="0" smtClean="0">
                <a:latin typeface="Avenir Book" charset="0"/>
                <a:ea typeface="Avenir Book" charset="0"/>
                <a:cs typeface="Avenir Book" charset="0"/>
              </a:rPr>
              <a:t>is the style and appearance of anything printed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1600" dirty="0" smtClean="0">
                <a:latin typeface="Avenir Book" charset="0"/>
                <a:ea typeface="Avenir Book" charset="0"/>
                <a:cs typeface="Avenir Book" charset="0"/>
              </a:rPr>
              <a:t>the </a:t>
            </a:r>
            <a:r>
              <a:rPr lang="en-US" sz="1600" dirty="0">
                <a:latin typeface="Avenir Book" charset="0"/>
                <a:ea typeface="Avenir Book" charset="0"/>
                <a:cs typeface="Avenir Book" charset="0"/>
              </a:rPr>
              <a:t>art or procedure of arranging </a:t>
            </a:r>
            <a:r>
              <a:rPr lang="en-US" sz="1600" dirty="0" smtClean="0">
                <a:latin typeface="Avenir Book" charset="0"/>
                <a:ea typeface="Avenir Book" charset="0"/>
                <a:cs typeface="Avenir Book" charset="0"/>
              </a:rPr>
              <a:t>type (the way the letters or words are laid out)</a:t>
            </a:r>
            <a:endParaRPr lang="en-US" sz="1600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29009" y="3812543"/>
            <a:ext cx="71716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Avenir Book" charset="0"/>
                <a:ea typeface="Avenir Book" charset="0"/>
                <a:cs typeface="Avenir Book" charset="0"/>
              </a:rPr>
              <a:t>Photography </a:t>
            </a:r>
            <a:r>
              <a:rPr lang="en-US" sz="1600" dirty="0">
                <a:latin typeface="Avenir Book" charset="0"/>
                <a:ea typeface="Avenir Book" charset="0"/>
                <a:cs typeface="Avenir Book" charset="0"/>
              </a:rPr>
              <a:t>is the science, art, application and practice of creating durable </a:t>
            </a:r>
            <a:endParaRPr lang="en-US" sz="1600" dirty="0" smtClean="0">
              <a:latin typeface="Avenir Book" charset="0"/>
              <a:ea typeface="Avenir Book" charset="0"/>
              <a:cs typeface="Avenir Book" charset="0"/>
            </a:endParaRPr>
          </a:p>
          <a:p>
            <a:r>
              <a:rPr lang="en-US" sz="1600" dirty="0" smtClean="0">
                <a:latin typeface="Avenir Book" charset="0"/>
                <a:ea typeface="Avenir Book" charset="0"/>
                <a:cs typeface="Avenir Book" charset="0"/>
              </a:rPr>
              <a:t>images </a:t>
            </a:r>
            <a:r>
              <a:rPr lang="en-US" sz="1600" dirty="0">
                <a:latin typeface="Avenir Book" charset="0"/>
                <a:ea typeface="Avenir Book" charset="0"/>
                <a:cs typeface="Avenir Book" charset="0"/>
              </a:rPr>
              <a:t>by recording light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29009" y="4920297"/>
            <a:ext cx="94420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Avenir Book" charset="0"/>
                <a:ea typeface="Avenir Book" charset="0"/>
                <a:cs typeface="Avenir Book" charset="0"/>
              </a:rPr>
              <a:t>Illustration</a:t>
            </a:r>
            <a:r>
              <a:rPr lang="en-US" sz="1600" dirty="0" smtClean="0">
                <a:latin typeface="Avenir Book" charset="0"/>
                <a:ea typeface="Avenir Book" charset="0"/>
                <a:cs typeface="Avenir Book" charset="0"/>
              </a:rPr>
              <a:t> is a visual </a:t>
            </a:r>
            <a:r>
              <a:rPr lang="en-US" sz="1600" dirty="0">
                <a:latin typeface="Avenir Book" charset="0"/>
                <a:ea typeface="Avenir Book" charset="0"/>
                <a:cs typeface="Avenir Book" charset="0"/>
              </a:rPr>
              <a:t>explanation of </a:t>
            </a:r>
            <a:r>
              <a:rPr lang="en-US" sz="1600" dirty="0" smtClean="0">
                <a:latin typeface="Avenir Book" charset="0"/>
                <a:ea typeface="Avenir Book" charset="0"/>
                <a:cs typeface="Avenir Book" charset="0"/>
              </a:rPr>
              <a:t>text (i.e. an illustrated page in a book, the cover of a comic book)</a:t>
            </a:r>
            <a:endParaRPr lang="en-US" sz="1600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097280"/>
            <a:ext cx="12192000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smtClean="0">
                <a:latin typeface="Avenir Heavy" charset="0"/>
                <a:ea typeface="Avenir Heavy" charset="0"/>
                <a:cs typeface="Avenir Heavy" charset="0"/>
              </a:rPr>
              <a:t>What is graphic design?</a:t>
            </a:r>
            <a:endParaRPr lang="en-US" sz="2000" dirty="0" smtClean="0"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396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0" y="0"/>
            <a:ext cx="55721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840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080" y="883920"/>
            <a:ext cx="6350000" cy="472440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4895689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84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4386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4232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3188</TotalTime>
  <Words>379</Words>
  <Application>Microsoft Macintosh PowerPoint</Application>
  <PresentationFormat>Custom</PresentationFormat>
  <Paragraphs>54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 Hidalgo</dc:creator>
  <cp:lastModifiedBy>Patrick J. Hidalgo</cp:lastModifiedBy>
  <cp:revision>91</cp:revision>
  <cp:lastPrinted>2017-07-04T03:47:17Z</cp:lastPrinted>
  <dcterms:created xsi:type="dcterms:W3CDTF">2017-06-15T18:40:58Z</dcterms:created>
  <dcterms:modified xsi:type="dcterms:W3CDTF">2017-09-20T17:10:32Z</dcterms:modified>
</cp:coreProperties>
</file>