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3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D8F246-BEED-F447-8F5B-A160712F7788}" type="datetimeFigureOut">
              <a:rPr lang="en-US" smtClean="0"/>
              <a:t>10/5/17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4DAE5-DACE-2F4B-87D2-A1A88057BE48}" type="slidenum">
              <a:rPr lang="en-US" smtClean="0"/>
              <a:t>‹#›</a:t>
            </a:fld>
            <a:endParaRPr lang="en-US"/>
          </a:p>
        </p:txBody>
      </p:sp>
    </p:spTree>
    <p:extLst>
      <p:ext uri="{BB962C8B-B14F-4D97-AF65-F5344CB8AC3E}">
        <p14:creationId xmlns:p14="http://schemas.microsoft.com/office/powerpoint/2010/main" val="1469036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D8F246-BEED-F447-8F5B-A160712F7788}" type="datetimeFigureOut">
              <a:rPr lang="en-US" smtClean="0"/>
              <a:t>10/5/17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4DAE5-DACE-2F4B-87D2-A1A88057BE48}" type="slidenum">
              <a:rPr lang="en-US" smtClean="0"/>
              <a:t>‹#›</a:t>
            </a:fld>
            <a:endParaRPr lang="en-US"/>
          </a:p>
        </p:txBody>
      </p:sp>
    </p:spTree>
    <p:extLst>
      <p:ext uri="{BB962C8B-B14F-4D97-AF65-F5344CB8AC3E}">
        <p14:creationId xmlns:p14="http://schemas.microsoft.com/office/powerpoint/2010/main" val="343772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D8F246-BEED-F447-8F5B-A160712F7788}" type="datetimeFigureOut">
              <a:rPr lang="en-US" smtClean="0"/>
              <a:t>10/5/17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4DAE5-DACE-2F4B-87D2-A1A88057BE48}" type="slidenum">
              <a:rPr lang="en-US" smtClean="0"/>
              <a:t>‹#›</a:t>
            </a:fld>
            <a:endParaRPr lang="en-US"/>
          </a:p>
        </p:txBody>
      </p:sp>
    </p:spTree>
    <p:extLst>
      <p:ext uri="{BB962C8B-B14F-4D97-AF65-F5344CB8AC3E}">
        <p14:creationId xmlns:p14="http://schemas.microsoft.com/office/powerpoint/2010/main" val="1700036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D8F246-BEED-F447-8F5B-A160712F7788}" type="datetimeFigureOut">
              <a:rPr lang="en-US" smtClean="0"/>
              <a:t>10/5/17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4DAE5-DACE-2F4B-87D2-A1A88057BE48}" type="slidenum">
              <a:rPr lang="en-US" smtClean="0"/>
              <a:t>‹#›</a:t>
            </a:fld>
            <a:endParaRPr lang="en-US"/>
          </a:p>
        </p:txBody>
      </p:sp>
    </p:spTree>
    <p:extLst>
      <p:ext uri="{BB962C8B-B14F-4D97-AF65-F5344CB8AC3E}">
        <p14:creationId xmlns:p14="http://schemas.microsoft.com/office/powerpoint/2010/main" val="186889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D8F246-BEED-F447-8F5B-A160712F7788}" type="datetimeFigureOut">
              <a:rPr lang="en-US" smtClean="0"/>
              <a:t>10/5/17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4DAE5-DACE-2F4B-87D2-A1A88057BE48}" type="slidenum">
              <a:rPr lang="en-US" smtClean="0"/>
              <a:t>‹#›</a:t>
            </a:fld>
            <a:endParaRPr lang="en-US"/>
          </a:p>
        </p:txBody>
      </p:sp>
    </p:spTree>
    <p:extLst>
      <p:ext uri="{BB962C8B-B14F-4D97-AF65-F5344CB8AC3E}">
        <p14:creationId xmlns:p14="http://schemas.microsoft.com/office/powerpoint/2010/main" val="3551553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D8F246-BEED-F447-8F5B-A160712F7788}" type="datetimeFigureOut">
              <a:rPr lang="en-US" smtClean="0"/>
              <a:t>10/5/17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4DAE5-DACE-2F4B-87D2-A1A88057BE48}" type="slidenum">
              <a:rPr lang="en-US" smtClean="0"/>
              <a:t>‹#›</a:t>
            </a:fld>
            <a:endParaRPr lang="en-US"/>
          </a:p>
        </p:txBody>
      </p:sp>
    </p:spTree>
    <p:extLst>
      <p:ext uri="{BB962C8B-B14F-4D97-AF65-F5344CB8AC3E}">
        <p14:creationId xmlns:p14="http://schemas.microsoft.com/office/powerpoint/2010/main" val="3136532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D8F246-BEED-F447-8F5B-A160712F7788}" type="datetimeFigureOut">
              <a:rPr lang="en-US" smtClean="0"/>
              <a:t>10/5/17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24DAE5-DACE-2F4B-87D2-A1A88057BE48}" type="slidenum">
              <a:rPr lang="en-US" smtClean="0"/>
              <a:t>‹#›</a:t>
            </a:fld>
            <a:endParaRPr lang="en-US"/>
          </a:p>
        </p:txBody>
      </p:sp>
    </p:spTree>
    <p:extLst>
      <p:ext uri="{BB962C8B-B14F-4D97-AF65-F5344CB8AC3E}">
        <p14:creationId xmlns:p14="http://schemas.microsoft.com/office/powerpoint/2010/main" val="2804038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D8F246-BEED-F447-8F5B-A160712F7788}" type="datetimeFigureOut">
              <a:rPr lang="en-US" smtClean="0"/>
              <a:t>10/5/17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24DAE5-DACE-2F4B-87D2-A1A88057BE48}" type="slidenum">
              <a:rPr lang="en-US" smtClean="0"/>
              <a:t>‹#›</a:t>
            </a:fld>
            <a:endParaRPr lang="en-US"/>
          </a:p>
        </p:txBody>
      </p:sp>
    </p:spTree>
    <p:extLst>
      <p:ext uri="{BB962C8B-B14F-4D97-AF65-F5344CB8AC3E}">
        <p14:creationId xmlns:p14="http://schemas.microsoft.com/office/powerpoint/2010/main" val="340428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8F246-BEED-F447-8F5B-A160712F7788}" type="datetimeFigureOut">
              <a:rPr lang="en-US" smtClean="0"/>
              <a:t>10/5/17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24DAE5-DACE-2F4B-87D2-A1A88057BE48}" type="slidenum">
              <a:rPr lang="en-US" smtClean="0"/>
              <a:t>‹#›</a:t>
            </a:fld>
            <a:endParaRPr lang="en-US"/>
          </a:p>
        </p:txBody>
      </p:sp>
    </p:spTree>
    <p:extLst>
      <p:ext uri="{BB962C8B-B14F-4D97-AF65-F5344CB8AC3E}">
        <p14:creationId xmlns:p14="http://schemas.microsoft.com/office/powerpoint/2010/main" val="329484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8F246-BEED-F447-8F5B-A160712F7788}" type="datetimeFigureOut">
              <a:rPr lang="en-US" smtClean="0"/>
              <a:t>10/5/17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4DAE5-DACE-2F4B-87D2-A1A88057BE48}" type="slidenum">
              <a:rPr lang="en-US" smtClean="0"/>
              <a:t>‹#›</a:t>
            </a:fld>
            <a:endParaRPr lang="en-US"/>
          </a:p>
        </p:txBody>
      </p:sp>
    </p:spTree>
    <p:extLst>
      <p:ext uri="{BB962C8B-B14F-4D97-AF65-F5344CB8AC3E}">
        <p14:creationId xmlns:p14="http://schemas.microsoft.com/office/powerpoint/2010/main" val="93281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8F246-BEED-F447-8F5B-A160712F7788}" type="datetimeFigureOut">
              <a:rPr lang="en-US" smtClean="0"/>
              <a:t>10/5/17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4DAE5-DACE-2F4B-87D2-A1A88057BE48}" type="slidenum">
              <a:rPr lang="en-US" smtClean="0"/>
              <a:t>‹#›</a:t>
            </a:fld>
            <a:endParaRPr lang="en-US"/>
          </a:p>
        </p:txBody>
      </p:sp>
    </p:spTree>
    <p:extLst>
      <p:ext uri="{BB962C8B-B14F-4D97-AF65-F5344CB8AC3E}">
        <p14:creationId xmlns:p14="http://schemas.microsoft.com/office/powerpoint/2010/main" val="34478809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8F246-BEED-F447-8F5B-A160712F7788}" type="datetimeFigureOut">
              <a:rPr lang="en-US" smtClean="0"/>
              <a:t>10/5/17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4DAE5-DACE-2F4B-87D2-A1A88057BE48}" type="slidenum">
              <a:rPr lang="en-US" smtClean="0"/>
              <a:t>‹#›</a:t>
            </a:fld>
            <a:endParaRPr lang="en-US"/>
          </a:p>
        </p:txBody>
      </p:sp>
    </p:spTree>
    <p:extLst>
      <p:ext uri="{BB962C8B-B14F-4D97-AF65-F5344CB8AC3E}">
        <p14:creationId xmlns:p14="http://schemas.microsoft.com/office/powerpoint/2010/main" val="2249749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4949" y="620265"/>
            <a:ext cx="6978894" cy="923330"/>
          </a:xfrm>
          <a:prstGeom prst="rect">
            <a:avLst/>
          </a:prstGeom>
          <a:noFill/>
        </p:spPr>
        <p:txBody>
          <a:bodyPr wrap="none" rtlCol="0">
            <a:spAutoFit/>
          </a:bodyPr>
          <a:lstStyle/>
          <a:p>
            <a:r>
              <a:rPr lang="en-US" i="1" dirty="0" smtClean="0"/>
              <a:t>Read the following article and answer the questions on a sheet of paper.</a:t>
            </a:r>
          </a:p>
          <a:p>
            <a:endParaRPr lang="en-US" dirty="0"/>
          </a:p>
          <a:p>
            <a:endParaRPr lang="en-US" dirty="0"/>
          </a:p>
        </p:txBody>
      </p:sp>
      <p:sp>
        <p:nvSpPr>
          <p:cNvPr id="5" name="TextBox 4"/>
          <p:cNvSpPr txBox="1"/>
          <p:nvPr/>
        </p:nvSpPr>
        <p:spPr>
          <a:xfrm>
            <a:off x="649715" y="1413037"/>
            <a:ext cx="7959706" cy="760208"/>
          </a:xfrm>
          <a:prstGeom prst="rect">
            <a:avLst/>
          </a:prstGeom>
          <a:noFill/>
        </p:spPr>
        <p:txBody>
          <a:bodyPr wrap="none" rtlCol="0">
            <a:spAutoFit/>
          </a:bodyPr>
          <a:lstStyle/>
          <a:p>
            <a:pPr>
              <a:lnSpc>
                <a:spcPct val="130000"/>
              </a:lnSpc>
            </a:pPr>
            <a:r>
              <a:rPr lang="en-US" b="1" dirty="0" smtClean="0"/>
              <a:t>A Secret Message Hidden In A CIA Sculpture 25 Years Ago Might Finally Be Solved</a:t>
            </a:r>
          </a:p>
          <a:p>
            <a:pPr>
              <a:lnSpc>
                <a:spcPct val="130000"/>
              </a:lnSpc>
            </a:pPr>
            <a:r>
              <a:rPr lang="en-US" sz="1600" dirty="0" smtClean="0"/>
              <a:t>Julie </a:t>
            </a:r>
            <a:r>
              <a:rPr lang="en-US" sz="1600" dirty="0" err="1" smtClean="0"/>
              <a:t>Bort</a:t>
            </a:r>
            <a:endParaRPr lang="en-US" sz="1600" dirty="0"/>
          </a:p>
        </p:txBody>
      </p:sp>
      <p:sp>
        <p:nvSpPr>
          <p:cNvPr id="6" name="TextBox 5"/>
          <p:cNvSpPr txBox="1"/>
          <p:nvPr/>
        </p:nvSpPr>
        <p:spPr>
          <a:xfrm>
            <a:off x="605417" y="2466295"/>
            <a:ext cx="8004004" cy="3970318"/>
          </a:xfrm>
          <a:prstGeom prst="rect">
            <a:avLst/>
          </a:prstGeom>
          <a:noFill/>
        </p:spPr>
        <p:txBody>
          <a:bodyPr wrap="square" rtlCol="0">
            <a:spAutoFit/>
          </a:bodyPr>
          <a:lstStyle/>
          <a:p>
            <a:r>
              <a:rPr lang="en-US" dirty="0" smtClean="0"/>
              <a:t>Like something from a Dan Brown novel, </a:t>
            </a:r>
            <a:r>
              <a:rPr lang="en-US" dirty="0" err="1" smtClean="0"/>
              <a:t>Kryptos</a:t>
            </a:r>
            <a:r>
              <a:rPr lang="en-US" dirty="0" smtClean="0"/>
              <a:t> is a cryptographic puzzle at CIA headquarters that has never been solved.</a:t>
            </a:r>
          </a:p>
          <a:p>
            <a:endParaRPr lang="en-US" dirty="0" smtClean="0"/>
          </a:p>
          <a:p>
            <a:r>
              <a:rPr lang="en-US" dirty="0" smtClean="0"/>
              <a:t>The sculpture is 12 feet high, and stands on the grounds of the CIA complex in Langley, Virginia. American artist Jim Sanborn built it 25 years ago.</a:t>
            </a:r>
          </a:p>
          <a:p>
            <a:endParaRPr lang="en-US" dirty="0" smtClean="0"/>
          </a:p>
          <a:p>
            <a:r>
              <a:rPr lang="en-US" dirty="0" err="1" smtClean="0"/>
              <a:t>Kryptos</a:t>
            </a:r>
            <a:r>
              <a:rPr lang="en-US" dirty="0" smtClean="0"/>
              <a:t> contains four hidden messages, carved out of metal. Those four messages are the clues to a riddle. Sanborn has hinted that solving the riddle will be something akin to a treasure hunt on the grounds of the CIA's headquarters.</a:t>
            </a:r>
          </a:p>
          <a:p>
            <a:endParaRPr lang="en-US" dirty="0" smtClean="0"/>
          </a:p>
          <a:p>
            <a:r>
              <a:rPr lang="en-US" dirty="0" smtClean="0"/>
              <a:t>Three of the messages hidden in the sculpture have been solved. The fourth is 97 letters but no one has been able to decipher it. Even the code-cracking masters at the NSA, who were the first ones to solve the other three parts, gave up.</a:t>
            </a:r>
          </a:p>
          <a:p>
            <a:endParaRPr lang="en-US" dirty="0" smtClean="0"/>
          </a:p>
        </p:txBody>
      </p:sp>
    </p:spTree>
    <p:extLst>
      <p:ext uri="{BB962C8B-B14F-4D97-AF65-F5344CB8AC3E}">
        <p14:creationId xmlns:p14="http://schemas.microsoft.com/office/powerpoint/2010/main" val="264083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7286" y="1339437"/>
            <a:ext cx="8165736" cy="4524316"/>
          </a:xfrm>
          <a:prstGeom prst="rect">
            <a:avLst/>
          </a:prstGeom>
        </p:spPr>
        <p:txBody>
          <a:bodyPr wrap="square">
            <a:spAutoFit/>
          </a:bodyPr>
          <a:lstStyle/>
          <a:p>
            <a:r>
              <a:rPr lang="en-US" dirty="0" smtClean="0"/>
              <a:t>In honor of the 25th anniversary of the fall of the Berlin Wall and Sanborn's 69th birthday, the artist has released a clue, a hint to the world's smartest mathematicians and cryptographers to help them finally crack the last section of code.</a:t>
            </a:r>
          </a:p>
          <a:p>
            <a:endParaRPr lang="en-US" dirty="0" smtClean="0"/>
          </a:p>
          <a:p>
            <a:r>
              <a:rPr lang="en-US" dirty="0" smtClean="0"/>
              <a:t>This is only the second hint he's ever given to crack the code that hides the clues, reports </a:t>
            </a:r>
            <a:r>
              <a:rPr lang="en-US" dirty="0" err="1" smtClean="0"/>
              <a:t>Wired's</a:t>
            </a:r>
            <a:r>
              <a:rPr lang="en-US" dirty="0" smtClean="0"/>
              <a:t> Kim </a:t>
            </a:r>
            <a:r>
              <a:rPr lang="en-US" dirty="0" err="1" smtClean="0"/>
              <a:t>Zetter</a:t>
            </a:r>
            <a:r>
              <a:rPr lang="en-US" dirty="0" smtClean="0"/>
              <a:t>. Once all four clues have been revealed, the next step will be to solve the riddle itself.</a:t>
            </a:r>
          </a:p>
          <a:p>
            <a:endParaRPr lang="en-US" dirty="0" smtClean="0"/>
          </a:p>
          <a:p>
            <a:r>
              <a:rPr lang="en-US" dirty="0" err="1" smtClean="0"/>
              <a:t>Zetter</a:t>
            </a:r>
            <a:r>
              <a:rPr lang="en-US" dirty="0" smtClean="0"/>
              <a:t> reports:</a:t>
            </a:r>
          </a:p>
          <a:p>
            <a:endParaRPr lang="en-US" dirty="0" smtClean="0"/>
          </a:p>
          <a:p>
            <a:r>
              <a:rPr lang="en-US" dirty="0" smtClean="0"/>
              <a:t>Four years ago, concerned that he might not live to see the mystery of </a:t>
            </a:r>
            <a:r>
              <a:rPr lang="en-US" dirty="0" err="1" smtClean="0"/>
              <a:t>Kryptos</a:t>
            </a:r>
            <a:r>
              <a:rPr lang="en-US" dirty="0" smtClean="0"/>
              <a:t> resolved, Sanborn released a clue to help things along, revealing that six of the last 97 letters when decrypted spell the word “Berlin”... To that clue today, he’s adding the next word in the sequence—“clock”... Now the </a:t>
            </a:r>
            <a:r>
              <a:rPr lang="en-US" dirty="0" err="1" smtClean="0"/>
              <a:t>Kryptos</a:t>
            </a:r>
            <a:r>
              <a:rPr lang="en-US" dirty="0" smtClean="0"/>
              <a:t> sleuths just have to unscramble the remaining 86 characters.</a:t>
            </a:r>
          </a:p>
          <a:p>
            <a:endParaRPr lang="en-US" dirty="0" smtClean="0"/>
          </a:p>
        </p:txBody>
      </p:sp>
    </p:spTree>
    <p:extLst>
      <p:ext uri="{BB962C8B-B14F-4D97-AF65-F5344CB8AC3E}">
        <p14:creationId xmlns:p14="http://schemas.microsoft.com/office/powerpoint/2010/main" val="3379370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9282" y="1346150"/>
            <a:ext cx="8138973" cy="4247317"/>
          </a:xfrm>
          <a:prstGeom prst="rect">
            <a:avLst/>
          </a:prstGeom>
        </p:spPr>
        <p:txBody>
          <a:bodyPr wrap="square">
            <a:spAutoFit/>
          </a:bodyPr>
          <a:lstStyle/>
          <a:p>
            <a:r>
              <a:rPr lang="en-US" dirty="0" smtClean="0"/>
              <a:t>The first part of the puzzle that is a clue to the riddle is a poetic phrase that Sanborn composed:</a:t>
            </a:r>
          </a:p>
          <a:p>
            <a:endParaRPr lang="en-US" dirty="0" smtClean="0"/>
          </a:p>
          <a:p>
            <a:r>
              <a:rPr lang="en-US" dirty="0" smtClean="0"/>
              <a:t>"Between subtle shading and the absence of light lies the nuance of </a:t>
            </a:r>
            <a:r>
              <a:rPr lang="en-US" dirty="0" err="1" smtClean="0"/>
              <a:t>iqlusion</a:t>
            </a:r>
            <a:r>
              <a:rPr lang="en-US" dirty="0" smtClean="0"/>
              <a:t>."</a:t>
            </a:r>
          </a:p>
          <a:p>
            <a:endParaRPr lang="en-US" dirty="0" smtClean="0"/>
          </a:p>
          <a:p>
            <a:r>
              <a:rPr lang="en-US" dirty="0" smtClean="0"/>
              <a:t>The second indicates that the solution to the riddle may be a thing that's buried in the ground:</a:t>
            </a:r>
          </a:p>
          <a:p>
            <a:endParaRPr lang="en-US" dirty="0" smtClean="0"/>
          </a:p>
          <a:p>
            <a:r>
              <a:rPr lang="en-US" dirty="0" smtClean="0"/>
              <a:t>"It was totally invisible. How’s that possible? They used the earth’s magnetic field. x The information was gathered and transmitted </a:t>
            </a:r>
            <a:r>
              <a:rPr lang="en-US" dirty="0" err="1" smtClean="0"/>
              <a:t>undergruund</a:t>
            </a:r>
            <a:r>
              <a:rPr lang="en-US" dirty="0" smtClean="0"/>
              <a:t> to an unknown location. x Does Langley know about this? They should: it’s buried out there somewhere. x Who knows the exact location? Only WW. This was his last message. x Thirty eight degrees fifty seven minutes six point five seconds north, seventy seven degrees eight minutes forty four seconds west. x Layer two."</a:t>
            </a:r>
          </a:p>
          <a:p>
            <a:endParaRPr lang="en-US" dirty="0" smtClean="0"/>
          </a:p>
        </p:txBody>
      </p:sp>
    </p:spTree>
    <p:extLst>
      <p:ext uri="{BB962C8B-B14F-4D97-AF65-F5344CB8AC3E}">
        <p14:creationId xmlns:p14="http://schemas.microsoft.com/office/powerpoint/2010/main" val="405441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2144" y="928185"/>
            <a:ext cx="7619385" cy="4801315"/>
          </a:xfrm>
          <a:prstGeom prst="rect">
            <a:avLst/>
          </a:prstGeom>
        </p:spPr>
        <p:txBody>
          <a:bodyPr wrap="square">
            <a:spAutoFit/>
          </a:bodyPr>
          <a:lstStyle/>
          <a:p>
            <a:r>
              <a:rPr lang="en-US" dirty="0" smtClean="0"/>
              <a:t>The third message is a description of opening King </a:t>
            </a:r>
            <a:r>
              <a:rPr lang="en-US" dirty="0" err="1" smtClean="0"/>
              <a:t>Tut’s</a:t>
            </a:r>
            <a:r>
              <a:rPr lang="en-US" dirty="0" smtClean="0"/>
              <a:t> tomb when it was discovered in 1922 based on the diary of Archaeologist Howard Carter.</a:t>
            </a:r>
          </a:p>
          <a:p>
            <a:endParaRPr lang="en-US" dirty="0" smtClean="0"/>
          </a:p>
          <a:p>
            <a:r>
              <a:rPr lang="en-US" dirty="0" smtClean="0"/>
              <a:t>"Slowly, desperately, the remains of passage debris that encumbered the lower part of the doorway was removed. With trembling hands I made a tiny breach in the upper left-hand corner. And then, widening the hole a little, I inserted the candle and peered in. The hot air escaping from the chamber caused the flame to flicker, but presently details of the room within emerged from the mist. x Can you see anything? q"</a:t>
            </a:r>
          </a:p>
          <a:p>
            <a:endParaRPr lang="en-US" dirty="0" smtClean="0"/>
          </a:p>
          <a:p>
            <a:r>
              <a:rPr lang="en-US" dirty="0" smtClean="0"/>
              <a:t>The code has been particularly hard to crack in part because some of the worlds have been misspelled like "</a:t>
            </a:r>
            <a:r>
              <a:rPr lang="en-US" dirty="0" err="1" smtClean="0"/>
              <a:t>iqlusion</a:t>
            </a:r>
            <a:r>
              <a:rPr lang="en-US" dirty="0" smtClean="0"/>
              <a:t> and "</a:t>
            </a:r>
            <a:r>
              <a:rPr lang="en-US" dirty="0" err="1" smtClean="0"/>
              <a:t>undergruund</a:t>
            </a:r>
            <a:r>
              <a:rPr lang="en-US" dirty="0" smtClean="0"/>
              <a:t>."</a:t>
            </a:r>
          </a:p>
          <a:p>
            <a:endParaRPr lang="en-US" dirty="0" smtClean="0"/>
          </a:p>
          <a:p>
            <a:r>
              <a:rPr lang="en-US" dirty="0" smtClean="0"/>
              <a:t>Sanborn told Wired that he's the only man alive that knows the answer to the riddle. So if the world's smartest crypto-mathematicians don't crack the fourth clue and solve the riddle while Sanborn is still alive, the mystery gracing the grounds of the CIA may remain hidden forever.</a:t>
            </a:r>
            <a:endParaRPr lang="en-US" dirty="0"/>
          </a:p>
        </p:txBody>
      </p:sp>
    </p:spTree>
    <p:extLst>
      <p:ext uri="{BB962C8B-B14F-4D97-AF65-F5344CB8AC3E}">
        <p14:creationId xmlns:p14="http://schemas.microsoft.com/office/powerpoint/2010/main" val="2650128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9e6dc32ca5ea04a3a5df1e9fb33bd4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436907" cy="6858000"/>
          </a:xfrm>
          <a:prstGeom prst="rect">
            <a:avLst/>
          </a:prstGeom>
        </p:spPr>
      </p:pic>
    </p:spTree>
    <p:extLst>
      <p:ext uri="{BB962C8B-B14F-4D97-AF65-F5344CB8AC3E}">
        <p14:creationId xmlns:p14="http://schemas.microsoft.com/office/powerpoint/2010/main" val="1671419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f_kryptos_f.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052" y="324902"/>
            <a:ext cx="8001000" cy="6286500"/>
          </a:xfrm>
          <a:prstGeom prst="rect">
            <a:avLst/>
          </a:prstGeom>
        </p:spPr>
      </p:pic>
    </p:spTree>
    <p:extLst>
      <p:ext uri="{BB962C8B-B14F-4D97-AF65-F5344CB8AC3E}">
        <p14:creationId xmlns:p14="http://schemas.microsoft.com/office/powerpoint/2010/main" val="4159392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4014" y="561193"/>
            <a:ext cx="6058069" cy="4247317"/>
          </a:xfrm>
          <a:prstGeom prst="rect">
            <a:avLst/>
          </a:prstGeom>
          <a:noFill/>
        </p:spPr>
        <p:txBody>
          <a:bodyPr wrap="none" rtlCol="0">
            <a:spAutoFit/>
          </a:bodyPr>
          <a:lstStyle/>
          <a:p>
            <a:r>
              <a:rPr lang="en-US" dirty="0" smtClean="0"/>
              <a:t>Questions:</a:t>
            </a:r>
          </a:p>
          <a:p>
            <a:endParaRPr lang="en-US" dirty="0"/>
          </a:p>
          <a:p>
            <a:pPr marL="342900" indent="-342900">
              <a:buAutoNum type="arabicPeriod"/>
            </a:pPr>
            <a:r>
              <a:rPr lang="en-US" dirty="0" smtClean="0"/>
              <a:t>What does </a:t>
            </a:r>
            <a:r>
              <a:rPr lang="en-US" dirty="0" err="1" smtClean="0"/>
              <a:t>Kryptos</a:t>
            </a:r>
            <a:r>
              <a:rPr lang="en-US" dirty="0" smtClean="0"/>
              <a:t> mean?</a:t>
            </a:r>
          </a:p>
          <a:p>
            <a:pPr marL="342900" indent="-342900">
              <a:buAutoNum type="arabicPeriod"/>
            </a:pPr>
            <a:endParaRPr lang="en-US" dirty="0"/>
          </a:p>
          <a:p>
            <a:pPr marL="342900" indent="-342900">
              <a:buAutoNum type="arabicPeriod"/>
            </a:pPr>
            <a:r>
              <a:rPr lang="en-US" dirty="0" smtClean="0"/>
              <a:t>What is cryptography?</a:t>
            </a:r>
          </a:p>
          <a:p>
            <a:pPr marL="342900" indent="-342900">
              <a:buAutoNum type="arabicPeriod"/>
            </a:pPr>
            <a:endParaRPr lang="en-US" dirty="0"/>
          </a:p>
          <a:p>
            <a:pPr marL="342900" indent="-342900">
              <a:buAutoNum type="arabicPeriod"/>
            </a:pPr>
            <a:r>
              <a:rPr lang="en-US" dirty="0" smtClean="0"/>
              <a:t>What is the appeal of solving puzzles, riddles, </a:t>
            </a:r>
            <a:r>
              <a:rPr lang="en-US" dirty="0" err="1" smtClean="0"/>
              <a:t>etc</a:t>
            </a:r>
            <a:r>
              <a:rPr lang="en-US" dirty="0" smtClean="0"/>
              <a:t>?</a:t>
            </a:r>
          </a:p>
          <a:p>
            <a:pPr marL="342900" indent="-342900">
              <a:buAutoNum type="arabicPeriod"/>
            </a:pPr>
            <a:endParaRPr lang="en-US" dirty="0"/>
          </a:p>
          <a:p>
            <a:pPr marL="342900" indent="-342900">
              <a:buAutoNum type="arabicPeriod"/>
            </a:pPr>
            <a:r>
              <a:rPr lang="en-US" dirty="0" smtClean="0"/>
              <a:t>How can we utilize encryption in our escape room puzzles? </a:t>
            </a:r>
          </a:p>
          <a:p>
            <a:pPr marL="342900" indent="-342900">
              <a:buAutoNum type="arabicPeriod"/>
            </a:pPr>
            <a:endParaRPr lang="en-US" dirty="0"/>
          </a:p>
          <a:p>
            <a:pPr marL="342900" indent="-342900">
              <a:buAutoNum type="arabicPeriod"/>
            </a:pPr>
            <a:r>
              <a:rPr lang="en-US" dirty="0" smtClean="0"/>
              <a:t>What makes a fun riddle or puzzle?</a:t>
            </a:r>
          </a:p>
          <a:p>
            <a:pPr marL="342900" indent="-342900">
              <a:buAutoNum type="arabicPeriod"/>
            </a:pPr>
            <a:endParaRPr lang="en-US"/>
          </a:p>
          <a:p>
            <a:pPr marL="342900" indent="-342900">
              <a:buAutoNum type="arabicPeriod"/>
            </a:pPr>
            <a:endParaRPr lang="en-US" dirty="0" smtClean="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3039822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TotalTime>
  <Words>729</Words>
  <Application>Microsoft Macintosh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J. Hidalgo</dc:creator>
  <cp:lastModifiedBy>Patrick J. Hidalgo</cp:lastModifiedBy>
  <cp:revision>3</cp:revision>
  <dcterms:created xsi:type="dcterms:W3CDTF">2017-10-06T04:39:41Z</dcterms:created>
  <dcterms:modified xsi:type="dcterms:W3CDTF">2017-10-06T04:57:50Z</dcterms:modified>
</cp:coreProperties>
</file>