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1" r:id="rId3"/>
    <p:sldId id="257" r:id="rId4"/>
    <p:sldId id="256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1BB0-8C29-474C-989E-A5A4AB8A100A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022-80E7-4142-A6DA-A3655F188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3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1BB0-8C29-474C-989E-A5A4AB8A100A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022-80E7-4142-A6DA-A3655F188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3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1BB0-8C29-474C-989E-A5A4AB8A100A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022-80E7-4142-A6DA-A3655F188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1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1BB0-8C29-474C-989E-A5A4AB8A100A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022-80E7-4142-A6DA-A3655F188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3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1BB0-8C29-474C-989E-A5A4AB8A100A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022-80E7-4142-A6DA-A3655F188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3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1BB0-8C29-474C-989E-A5A4AB8A100A}" type="datetimeFigureOut">
              <a:rPr lang="en-US" smtClean="0"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022-80E7-4142-A6DA-A3655F188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4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1BB0-8C29-474C-989E-A5A4AB8A100A}" type="datetimeFigureOut">
              <a:rPr lang="en-US" smtClean="0"/>
              <a:t>10/1/17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022-80E7-4142-A6DA-A3655F188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6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1BB0-8C29-474C-989E-A5A4AB8A100A}" type="datetimeFigureOut">
              <a:rPr lang="en-US" smtClean="0"/>
              <a:t>10/1/17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022-80E7-4142-A6DA-A3655F188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4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1BB0-8C29-474C-989E-A5A4AB8A100A}" type="datetimeFigureOut">
              <a:rPr lang="en-US" smtClean="0"/>
              <a:t>10/1/17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022-80E7-4142-A6DA-A3655F188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1BB0-8C29-474C-989E-A5A4AB8A100A}" type="datetimeFigureOut">
              <a:rPr lang="en-US" smtClean="0"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022-80E7-4142-A6DA-A3655F188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5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1BB0-8C29-474C-989E-A5A4AB8A100A}" type="datetimeFigureOut">
              <a:rPr lang="en-US" smtClean="0"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022-80E7-4142-A6DA-A3655F188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01BB0-8C29-474C-989E-A5A4AB8A100A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75022-80E7-4142-A6DA-A3655F188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3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astcodesign.com/3065080/frogs-5-steps-to-predicting-the-futur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astcompany.com/1772077/best-way-develop-new-produc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6006" y="746504"/>
            <a:ext cx="8110189" cy="2626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Black"/>
                <a:cs typeface="Avenir Black"/>
              </a:rPr>
              <a:t>WARM-UP</a:t>
            </a:r>
          </a:p>
          <a:p>
            <a:endParaRPr lang="en-US" dirty="0">
              <a:latin typeface="Avenir Book"/>
              <a:cs typeface="Avenir Book"/>
            </a:endParaRPr>
          </a:p>
          <a:p>
            <a:r>
              <a:rPr lang="en-US" dirty="0" smtClean="0">
                <a:latin typeface="Avenir Book"/>
                <a:cs typeface="Avenir Book"/>
              </a:rPr>
              <a:t>Write (</a:t>
            </a:r>
            <a:r>
              <a:rPr lang="en-US" dirty="0" smtClean="0">
                <a:latin typeface="Avenir Book"/>
                <a:cs typeface="Avenir Book"/>
              </a:rPr>
              <a:t>5-10 </a:t>
            </a:r>
            <a:r>
              <a:rPr lang="en-US" dirty="0" smtClean="0">
                <a:latin typeface="Avenir Book"/>
                <a:cs typeface="Avenir Book"/>
              </a:rPr>
              <a:t>minutes):</a:t>
            </a:r>
          </a:p>
          <a:p>
            <a:endParaRPr lang="en-US" dirty="0" smtClean="0">
              <a:latin typeface="Avenir Book"/>
              <a:cs typeface="Avenir Book"/>
            </a:endParaRPr>
          </a:p>
          <a:p>
            <a:pPr>
              <a:lnSpc>
                <a:spcPct val="130000"/>
              </a:lnSpc>
            </a:pPr>
            <a:r>
              <a:rPr lang="en-US" dirty="0" smtClean="0">
                <a:latin typeface="Avenir Book"/>
                <a:cs typeface="Avenir Book"/>
              </a:rPr>
              <a:t>You are part of a medical tech R&amp;D team responsible for a new product that 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latin typeface="Avenir Book"/>
                <a:cs typeface="Avenir Book"/>
              </a:rPr>
              <a:t>could potentially save millions </a:t>
            </a:r>
            <a:r>
              <a:rPr lang="en-US" dirty="0" smtClean="0">
                <a:latin typeface="Avenir Book"/>
                <a:cs typeface="Avenir Book"/>
              </a:rPr>
              <a:t>of lives. </a:t>
            </a:r>
            <a:r>
              <a:rPr lang="en-US" dirty="0" err="1" smtClean="0">
                <a:latin typeface="Avenir Book"/>
                <a:cs typeface="Avenir Book"/>
              </a:rPr>
              <a:t>Cerebro</a:t>
            </a:r>
            <a:r>
              <a:rPr lang="en-US" dirty="0" smtClean="0">
                <a:latin typeface="Avenir Book"/>
                <a:cs typeface="Avenir Book"/>
              </a:rPr>
              <a:t>-Tec is an implantable device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latin typeface="Avenir Book"/>
                <a:cs typeface="Avenir Book"/>
              </a:rPr>
              <a:t>that can shrink brain tumors safely and non-invasively. Pitch how it looks, how 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latin typeface="Avenir Book"/>
                <a:cs typeface="Avenir Book"/>
              </a:rPr>
              <a:t>it works, how to use it and why it’s the best option for treatment.</a:t>
            </a:r>
          </a:p>
        </p:txBody>
      </p:sp>
    </p:spTree>
    <p:extLst>
      <p:ext uri="{BB962C8B-B14F-4D97-AF65-F5344CB8AC3E}">
        <p14:creationId xmlns:p14="http://schemas.microsoft.com/office/powerpoint/2010/main" val="85455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6006" y="3889647"/>
            <a:ext cx="7733241" cy="13526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Book"/>
                <a:cs typeface="Avenir Book"/>
              </a:rPr>
              <a:t>Draw (5-10 minutes):</a:t>
            </a:r>
          </a:p>
          <a:p>
            <a:endParaRPr lang="en-US" dirty="0" smtClean="0">
              <a:latin typeface="Avenir Book"/>
              <a:cs typeface="Avenir Book"/>
            </a:endParaRPr>
          </a:p>
          <a:p>
            <a:pPr>
              <a:lnSpc>
                <a:spcPct val="130000"/>
              </a:lnSpc>
            </a:pPr>
            <a:r>
              <a:rPr lang="en-US" dirty="0" smtClean="0">
                <a:latin typeface="Avenir Book"/>
                <a:cs typeface="Avenir Book"/>
              </a:rPr>
              <a:t>A detailed prototype of your product! Make it scaled up to include detail.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latin typeface="Avenir Book"/>
                <a:cs typeface="Avenir Book"/>
              </a:rPr>
              <a:t>Include a drawing of the patient using your prototype.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006" y="746504"/>
            <a:ext cx="8110189" cy="2626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Black"/>
                <a:cs typeface="Avenir Black"/>
              </a:rPr>
              <a:t>WARM-UP</a:t>
            </a:r>
          </a:p>
          <a:p>
            <a:endParaRPr lang="en-US" dirty="0">
              <a:latin typeface="Avenir Book"/>
              <a:cs typeface="Avenir Book"/>
            </a:endParaRPr>
          </a:p>
          <a:p>
            <a:r>
              <a:rPr lang="en-US" dirty="0" smtClean="0">
                <a:latin typeface="Avenir Book"/>
                <a:cs typeface="Avenir Book"/>
              </a:rPr>
              <a:t>Write (</a:t>
            </a:r>
            <a:r>
              <a:rPr lang="en-US" dirty="0" smtClean="0">
                <a:latin typeface="Avenir Book"/>
                <a:cs typeface="Avenir Book"/>
              </a:rPr>
              <a:t>5-10 </a:t>
            </a:r>
            <a:r>
              <a:rPr lang="en-US" dirty="0" smtClean="0">
                <a:latin typeface="Avenir Book"/>
                <a:cs typeface="Avenir Book"/>
              </a:rPr>
              <a:t>minutes):</a:t>
            </a:r>
          </a:p>
          <a:p>
            <a:endParaRPr lang="en-US" dirty="0" smtClean="0">
              <a:latin typeface="Avenir Book"/>
              <a:cs typeface="Avenir Book"/>
            </a:endParaRPr>
          </a:p>
          <a:p>
            <a:pPr>
              <a:lnSpc>
                <a:spcPct val="130000"/>
              </a:lnSpc>
            </a:pPr>
            <a:r>
              <a:rPr lang="en-US" dirty="0" smtClean="0">
                <a:latin typeface="Avenir Book"/>
                <a:cs typeface="Avenir Book"/>
              </a:rPr>
              <a:t>You are part of a medical tech R&amp;D team responsible for a new product that 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latin typeface="Avenir Book"/>
                <a:cs typeface="Avenir Book"/>
              </a:rPr>
              <a:t>could potentially save millions </a:t>
            </a:r>
            <a:r>
              <a:rPr lang="en-US" dirty="0" smtClean="0">
                <a:latin typeface="Avenir Book"/>
                <a:cs typeface="Avenir Book"/>
              </a:rPr>
              <a:t>of lives. </a:t>
            </a:r>
            <a:r>
              <a:rPr lang="en-US" dirty="0" err="1" smtClean="0">
                <a:latin typeface="Avenir Book"/>
                <a:cs typeface="Avenir Book"/>
              </a:rPr>
              <a:t>Cerebro</a:t>
            </a:r>
            <a:r>
              <a:rPr lang="en-US" dirty="0" smtClean="0">
                <a:latin typeface="Avenir Book"/>
                <a:cs typeface="Avenir Book"/>
              </a:rPr>
              <a:t>-Tec is an implantable device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latin typeface="Avenir Book"/>
                <a:cs typeface="Avenir Book"/>
              </a:rPr>
              <a:t>that can shrink brain tumors safely and non-invasively. Pitch how it looks, how 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latin typeface="Avenir Book"/>
                <a:cs typeface="Avenir Book"/>
              </a:rPr>
              <a:t>it works, how to use it and why it’s the best option for treatment.</a:t>
            </a:r>
          </a:p>
        </p:txBody>
      </p:sp>
    </p:spTree>
    <p:extLst>
      <p:ext uri="{BB962C8B-B14F-4D97-AF65-F5344CB8AC3E}">
        <p14:creationId xmlns:p14="http://schemas.microsoft.com/office/powerpoint/2010/main" val="361791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4571" y="1523799"/>
            <a:ext cx="77270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venir Heavy"/>
                <a:cs typeface="Avenir Heavy"/>
              </a:rPr>
              <a:t>Read the following article about Frog, a global design consultancy :</a:t>
            </a:r>
          </a:p>
          <a:p>
            <a:endParaRPr lang="en-US" sz="1600" dirty="0">
              <a:latin typeface="Avenir Heavy"/>
              <a:cs typeface="Avenir Heavy"/>
            </a:endParaRPr>
          </a:p>
          <a:p>
            <a:r>
              <a:rPr lang="en-US" sz="1600" dirty="0" smtClean="0">
                <a:latin typeface="Avenir Heavy"/>
                <a:cs typeface="Avenir Heavy"/>
                <a:hlinkClick r:id="rId2"/>
              </a:rPr>
              <a:t>https://</a:t>
            </a:r>
            <a:r>
              <a:rPr lang="en-US" sz="1600" dirty="0" err="1" smtClean="0">
                <a:latin typeface="Avenir Heavy"/>
                <a:cs typeface="Avenir Heavy"/>
                <a:hlinkClick r:id="rId2"/>
              </a:rPr>
              <a:t>www.fastcodesign.com</a:t>
            </a:r>
            <a:r>
              <a:rPr lang="en-US" sz="1600" dirty="0" smtClean="0">
                <a:latin typeface="Avenir Heavy"/>
                <a:cs typeface="Avenir Heavy"/>
                <a:hlinkClick r:id="rId2"/>
              </a:rPr>
              <a:t>/3065080/frogs-5-steps-to-predicting-the-future</a:t>
            </a:r>
            <a:endParaRPr lang="en-US" sz="1600" dirty="0">
              <a:latin typeface="Avenir Heavy"/>
              <a:cs typeface="Avenir Heavy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4571" y="2447326"/>
            <a:ext cx="6226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Heavy"/>
                <a:cs typeface="Avenir Heavy"/>
              </a:rPr>
              <a:t>Take notes on the article / annotate in your sketchbook. 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173" y="3021822"/>
            <a:ext cx="6558206" cy="34301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Book"/>
                <a:cs typeface="Avenir Book"/>
              </a:rPr>
              <a:t>Then, answer these questions in your sketchbook:</a:t>
            </a:r>
          </a:p>
          <a:p>
            <a:endParaRPr lang="en-US" dirty="0">
              <a:latin typeface="Avenir Book"/>
              <a:cs typeface="Avenir Book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Avenir Book"/>
                <a:cs typeface="Avenir Book"/>
              </a:rPr>
              <a:t>What is “</a:t>
            </a:r>
            <a:r>
              <a:rPr lang="en-US" dirty="0" err="1" smtClean="0">
                <a:latin typeface="Avenir Book"/>
                <a:cs typeface="Avenir Book"/>
              </a:rPr>
              <a:t>futurecasting</a:t>
            </a:r>
            <a:r>
              <a:rPr lang="en-US" dirty="0" smtClean="0">
                <a:latin typeface="Avenir Book"/>
                <a:cs typeface="Avenir Book"/>
              </a:rPr>
              <a:t>”?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Avenir Book"/>
                <a:cs typeface="Avenir Book"/>
              </a:rPr>
              <a:t>How can you predict a business failure?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Avenir Book"/>
                <a:cs typeface="Avenir Book"/>
              </a:rPr>
              <a:t>Why is creating a world for your future business important?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Avenir Book"/>
                <a:cs typeface="Avenir Book"/>
              </a:rPr>
              <a:t>What is a disruption simulator and how does it work?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Avenir Book"/>
                <a:cs typeface="Avenir Book"/>
              </a:rPr>
              <a:t>How do we ultimately design for the future, today?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endParaRPr lang="en-US" dirty="0" smtClean="0">
              <a:latin typeface="Avenir Book"/>
              <a:cs typeface="Avenir Book"/>
            </a:endParaRPr>
          </a:p>
          <a:p>
            <a:pPr marL="342900" indent="-342900">
              <a:buAutoNum type="arabicPeriod"/>
            </a:pPr>
            <a:endParaRPr lang="en-US" dirty="0">
              <a:latin typeface="Avenir Book"/>
              <a:cs typeface="Avenir Book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4571" y="589610"/>
            <a:ext cx="3186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venir Book"/>
                <a:cs typeface="Avenir Book"/>
              </a:rPr>
              <a:t>Previous In-Class Assignment</a:t>
            </a:r>
            <a:endParaRPr lang="en-US" dirty="0">
              <a:solidFill>
                <a:schemeClr val="accent2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93907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4571" y="876857"/>
            <a:ext cx="771236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Black"/>
                <a:cs typeface="Avenir Black"/>
              </a:rPr>
              <a:t>AGENDA</a:t>
            </a:r>
          </a:p>
          <a:p>
            <a:endParaRPr lang="en-US" dirty="0">
              <a:latin typeface="Avenir Book"/>
              <a:cs typeface="Avenir Book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venir Book"/>
                <a:cs typeface="Avenir Book"/>
              </a:rPr>
              <a:t>Finish “Futurecasting” Assignment / Check Annotations / Sketchbooks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Avenir Book"/>
              <a:cs typeface="Avenir Book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venir Book"/>
                <a:cs typeface="Avenir Book"/>
              </a:rPr>
              <a:t>Article on Product Development / Research / Annotation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Avenir Book"/>
              <a:cs typeface="Avenir Book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venir Book"/>
                <a:cs typeface="Avenir Book"/>
              </a:rPr>
              <a:t>Questions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Avenir Book"/>
              <a:cs typeface="Avenir Book"/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latin typeface="Avenir Book"/>
              <a:cs typeface="Avenir Book"/>
            </a:endParaRPr>
          </a:p>
          <a:p>
            <a:endParaRPr lang="en-US" dirty="0">
              <a:latin typeface="Avenir Book"/>
              <a:cs typeface="Avenir Book"/>
            </a:endParaRPr>
          </a:p>
          <a:p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42443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4571" y="377956"/>
            <a:ext cx="76704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Avenir Heavy"/>
                <a:cs typeface="Avenir Heavy"/>
              </a:rPr>
              <a:t>Read the following article about </a:t>
            </a:r>
            <a:r>
              <a:rPr lang="en-US" sz="1600" dirty="0" smtClean="0">
                <a:latin typeface="Avenir Heavy"/>
                <a:cs typeface="Avenir Heavy"/>
              </a:rPr>
              <a:t>Jeff Simmons and developing new products :</a:t>
            </a:r>
            <a:endParaRPr lang="en-US" sz="1600" dirty="0" smtClean="0">
              <a:latin typeface="Avenir Heavy"/>
              <a:cs typeface="Avenir Heavy"/>
            </a:endParaRPr>
          </a:p>
          <a:p>
            <a:pPr algn="ctr"/>
            <a:endParaRPr lang="en-US" sz="1600" dirty="0">
              <a:latin typeface="Avenir Heavy"/>
              <a:cs typeface="Avenir Heavy"/>
            </a:endParaRPr>
          </a:p>
          <a:p>
            <a:pPr algn="ctr"/>
            <a:r>
              <a:rPr lang="en-US" sz="1600" dirty="0" smtClean="0">
                <a:latin typeface="Avenir Heavy"/>
                <a:cs typeface="Avenir Heavy"/>
                <a:hlinkClick r:id="rId2"/>
              </a:rPr>
              <a:t>https://</a:t>
            </a:r>
            <a:r>
              <a:rPr lang="en-US" sz="1600" dirty="0" err="1" smtClean="0">
                <a:latin typeface="Avenir Heavy"/>
                <a:cs typeface="Avenir Heavy"/>
                <a:hlinkClick r:id="rId2"/>
              </a:rPr>
              <a:t>www.fastcompany.com</a:t>
            </a:r>
            <a:r>
              <a:rPr lang="en-US" sz="1600" dirty="0" smtClean="0">
                <a:latin typeface="Avenir Heavy"/>
                <a:cs typeface="Avenir Heavy"/>
                <a:hlinkClick r:id="rId2"/>
              </a:rPr>
              <a:t>/1772077/best-way-develop-new-product</a:t>
            </a:r>
            <a:endParaRPr lang="en-US" sz="1600" dirty="0">
              <a:latin typeface="Avenir Heavy"/>
              <a:cs typeface="Avenir Heavy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69048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venir Heavy"/>
                <a:cs typeface="Avenir Heavy"/>
              </a:rPr>
              <a:t>Take notes on the article / annotate in your sketchbook. 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237496"/>
            <a:ext cx="91439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venir Book"/>
                <a:cs typeface="Avenir Book"/>
              </a:rPr>
              <a:t>Then, answer these questions in your sketchbook:</a:t>
            </a:r>
          </a:p>
          <a:p>
            <a:pPr algn="ctr"/>
            <a:endParaRPr lang="en-US" dirty="0">
              <a:latin typeface="Avenir Book"/>
              <a:cs typeface="Avenir Book"/>
            </a:endParaRP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en-US" dirty="0" smtClean="0">
                <a:latin typeface="Avenir Book"/>
                <a:cs typeface="Avenir Book"/>
              </a:rPr>
              <a:t>How does new technology develop?</a:t>
            </a:r>
            <a:endParaRPr lang="en-US" dirty="0" smtClean="0">
              <a:latin typeface="Avenir Book"/>
              <a:cs typeface="Avenir Book"/>
            </a:endParaRP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en-US" dirty="0" smtClean="0">
                <a:latin typeface="Avenir Book"/>
                <a:cs typeface="Avenir Book"/>
              </a:rPr>
              <a:t>How </a:t>
            </a:r>
            <a:r>
              <a:rPr lang="en-US" dirty="0" smtClean="0">
                <a:latin typeface="Avenir Book"/>
                <a:cs typeface="Avenir Book"/>
              </a:rPr>
              <a:t>did </a:t>
            </a:r>
            <a:r>
              <a:rPr lang="en-US" dirty="0" smtClean="0">
                <a:latin typeface="Avenir Book"/>
                <a:cs typeface="Avenir Book"/>
              </a:rPr>
              <a:t>Mr. </a:t>
            </a:r>
            <a:r>
              <a:rPr lang="en-US" dirty="0" smtClean="0">
                <a:latin typeface="Avenir Book"/>
                <a:cs typeface="Avenir Book"/>
              </a:rPr>
              <a:t>Simmons solve his tech problem? </a:t>
            </a:r>
            <a:r>
              <a:rPr lang="en-US" dirty="0" smtClean="0">
                <a:latin typeface="Avenir Book"/>
                <a:cs typeface="Avenir Book"/>
              </a:rPr>
              <a:t>Why was it important?</a:t>
            </a:r>
            <a:endParaRPr lang="en-US" dirty="0" smtClean="0">
              <a:latin typeface="Avenir Book"/>
              <a:cs typeface="Avenir Book"/>
            </a:endParaRP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en-US" dirty="0" smtClean="0">
                <a:latin typeface="Avenir Book"/>
                <a:cs typeface="Avenir Book"/>
              </a:rPr>
              <a:t>According to </a:t>
            </a:r>
            <a:r>
              <a:rPr lang="en-US" dirty="0" smtClean="0">
                <a:latin typeface="Avenir Book"/>
                <a:cs typeface="Avenir Book"/>
              </a:rPr>
              <a:t>Mr. Simmons, </a:t>
            </a:r>
            <a:r>
              <a:rPr lang="en-US" dirty="0">
                <a:latin typeface="Avenir Book"/>
                <a:cs typeface="Avenir Book"/>
              </a:rPr>
              <a:t>w</a:t>
            </a:r>
            <a:r>
              <a:rPr lang="en-US" dirty="0" smtClean="0">
                <a:latin typeface="Avenir Book"/>
                <a:cs typeface="Avenir Book"/>
              </a:rPr>
              <a:t>hat came second to solving the problem? 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en-US" dirty="0" smtClean="0">
                <a:latin typeface="Avenir Book"/>
                <a:cs typeface="Avenir Book"/>
              </a:rPr>
              <a:t>How is that different from the usual company distribution model?</a:t>
            </a:r>
            <a:endParaRPr lang="en-US" dirty="0" smtClean="0">
              <a:latin typeface="Avenir Book"/>
              <a:cs typeface="Avenir Book"/>
            </a:endParaRP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en-US" dirty="0" smtClean="0">
                <a:latin typeface="Avenir Book"/>
                <a:cs typeface="Avenir Book"/>
              </a:rPr>
              <a:t>Can</a:t>
            </a:r>
            <a:r>
              <a:rPr lang="en-US" dirty="0" smtClean="0">
                <a:latin typeface="Avenir Book"/>
                <a:cs typeface="Avenir Book"/>
              </a:rPr>
              <a:t> marketing overshadow quality? Name a product and the situation.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en-US" dirty="0" smtClean="0">
                <a:latin typeface="Avenir Book"/>
                <a:cs typeface="Avenir Book"/>
              </a:rPr>
              <a:t>How can you duplicate Mr. Simmons success even if you are not the first customer for your product?</a:t>
            </a:r>
            <a:endParaRPr lang="en-US" dirty="0" smtClean="0">
              <a:latin typeface="Avenir Book"/>
              <a:cs typeface="Avenir Book"/>
            </a:endParaRP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en-US" dirty="0" smtClean="0">
                <a:latin typeface="Avenir Book"/>
                <a:cs typeface="Avenir Book"/>
              </a:rPr>
              <a:t>How </a:t>
            </a:r>
            <a:r>
              <a:rPr lang="en-US" dirty="0" smtClean="0">
                <a:latin typeface="Avenir Book"/>
                <a:cs typeface="Avenir Book"/>
              </a:rPr>
              <a:t>does a company come to understand it’s customers?</a:t>
            </a:r>
            <a:endParaRPr lang="en-US" dirty="0" smtClean="0">
              <a:latin typeface="Avenir Book"/>
              <a:cs typeface="Avenir Book"/>
            </a:endParaRPr>
          </a:p>
          <a:p>
            <a:pPr marL="342900" indent="-342900" algn="ctr">
              <a:buAutoNum type="arabicPeriod"/>
            </a:pP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447767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445</Words>
  <Application>Microsoft Macintosh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J. Hidalgo</dc:creator>
  <cp:lastModifiedBy>Patrick J. Hidalgo</cp:lastModifiedBy>
  <cp:revision>10</cp:revision>
  <dcterms:created xsi:type="dcterms:W3CDTF">2017-10-02T04:03:16Z</dcterms:created>
  <dcterms:modified xsi:type="dcterms:W3CDTF">2017-10-02T05:35:12Z</dcterms:modified>
</cp:coreProperties>
</file>