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57" r:id="rId3"/>
    <p:sldId id="258" r:id="rId4"/>
    <p:sldId id="266" r:id="rId5"/>
    <p:sldId id="259" r:id="rId6"/>
    <p:sldId id="265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57BA-18B2-0C4D-99B9-4F0F37B4B5AE}" type="datetimeFigureOut">
              <a:rPr lang="en-US" smtClean="0"/>
              <a:t>10/8/17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7E50-0D34-9241-BD15-FCA2BDB17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428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57BA-18B2-0C4D-99B9-4F0F37B4B5AE}" type="datetimeFigureOut">
              <a:rPr lang="en-US" smtClean="0"/>
              <a:t>10/8/17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7E50-0D34-9241-BD15-FCA2BDB17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182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57BA-18B2-0C4D-99B9-4F0F37B4B5AE}" type="datetimeFigureOut">
              <a:rPr lang="en-US" smtClean="0"/>
              <a:t>10/8/17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7E50-0D34-9241-BD15-FCA2BDB17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8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57BA-18B2-0C4D-99B9-4F0F37B4B5AE}" type="datetimeFigureOut">
              <a:rPr lang="en-US" smtClean="0"/>
              <a:t>10/8/17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7E50-0D34-9241-BD15-FCA2BDB17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53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57BA-18B2-0C4D-99B9-4F0F37B4B5AE}" type="datetimeFigureOut">
              <a:rPr lang="en-US" smtClean="0"/>
              <a:t>10/8/17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7E50-0D34-9241-BD15-FCA2BDB17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29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57BA-18B2-0C4D-99B9-4F0F37B4B5AE}" type="datetimeFigureOut">
              <a:rPr lang="en-US" smtClean="0"/>
              <a:t>10/8/17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7E50-0D34-9241-BD15-FCA2BDB17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1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57BA-18B2-0C4D-99B9-4F0F37B4B5AE}" type="datetimeFigureOut">
              <a:rPr lang="en-US" smtClean="0"/>
              <a:t>10/8/17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7E50-0D34-9241-BD15-FCA2BDB17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4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57BA-18B2-0C4D-99B9-4F0F37B4B5AE}" type="datetimeFigureOut">
              <a:rPr lang="en-US" smtClean="0"/>
              <a:t>10/8/17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7E50-0D34-9241-BD15-FCA2BDB17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29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57BA-18B2-0C4D-99B9-4F0F37B4B5AE}" type="datetimeFigureOut">
              <a:rPr lang="en-US" smtClean="0"/>
              <a:t>10/8/17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7E50-0D34-9241-BD15-FCA2BDB17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71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57BA-18B2-0C4D-99B9-4F0F37B4B5AE}" type="datetimeFigureOut">
              <a:rPr lang="en-US" smtClean="0"/>
              <a:t>10/8/17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7E50-0D34-9241-BD15-FCA2BDB17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870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57BA-18B2-0C4D-99B9-4F0F37B4B5AE}" type="datetimeFigureOut">
              <a:rPr lang="en-US" smtClean="0"/>
              <a:t>10/8/17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7E50-0D34-9241-BD15-FCA2BDB17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51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857BA-18B2-0C4D-99B9-4F0F37B4B5AE}" type="datetimeFigureOut">
              <a:rPr lang="en-US" smtClean="0"/>
              <a:t>10/8/17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77E50-0D34-9241-BD15-FCA2BDB17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5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0664" y="544749"/>
            <a:ext cx="106715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For SLC’s, please bring your sketchbook properly managed including 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all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 warm-ups, Thumbnail Sheets,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Rough Draft Sheets, sketches, etc.</a:t>
            </a: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946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6132" y="570979"/>
            <a:ext cx="6096000" cy="43396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“The complexity of modern marketing 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is only going to keep increasing.”</a:t>
            </a:r>
          </a:p>
          <a:p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i="1" dirty="0" smtClean="0">
                <a:latin typeface="Avenir Book" charset="0"/>
                <a:ea typeface="Avenir Book" charset="0"/>
                <a:cs typeface="Avenir Book" charset="0"/>
              </a:rPr>
              <a:t>Noah Brier, Percolate Global Marketing</a:t>
            </a:r>
            <a:endParaRPr lang="en-US" i="1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073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7618" y="723481"/>
            <a:ext cx="10134185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Marketing Campaign &amp; Advertisement Deliverable Preface:</a:t>
            </a:r>
          </a:p>
          <a:p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You and your group are equal partners in a business venture. You are designing and creating a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prototype that will change the future for the good of humanity. Your group will then market, or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advertise, your prototype to sell for what could be millions of dollars that you could reinvest into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your company.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endParaRPr lang="en-US" dirty="0" smtClean="0">
              <a:latin typeface="Avenir Book" charset="0"/>
              <a:ea typeface="Avenir Book" charset="0"/>
              <a:cs typeface="Avenir Book" charset="0"/>
            </a:endParaRPr>
          </a:p>
          <a:p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Marketing Campaign &amp; Advertisement Deliverables: </a:t>
            </a:r>
          </a:p>
          <a:p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Assorted Marketing Campaign Components </a:t>
            </a:r>
            <a:r>
              <a:rPr lang="en-US" spc="300" dirty="0" smtClean="0">
                <a:latin typeface="Avenir Book" charset="0"/>
                <a:ea typeface="Avenir Book" charset="0"/>
                <a:cs typeface="Avenir Book" charset="0"/>
              </a:rPr>
              <a:t>(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Toolset for a maybe successful business venture</a:t>
            </a:r>
            <a:r>
              <a:rPr lang="en-US" spc="300" dirty="0" smtClean="0">
                <a:latin typeface="Avenir Book" charset="0"/>
                <a:ea typeface="Avenir Book" charset="0"/>
                <a:cs typeface="Avenir Book" charset="0"/>
              </a:rPr>
              <a:t>!)</a:t>
            </a:r>
          </a:p>
          <a:p>
            <a:endParaRPr lang="en-US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342900" indent="-342900">
              <a:buAutoNum type="arabicPeriod"/>
            </a:pP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15-second Video Advertisement / Concept Analysis</a:t>
            </a:r>
          </a:p>
          <a:p>
            <a:pPr marL="342900" indent="-342900">
              <a:buAutoNum type="arabicPeriod"/>
            </a:pPr>
            <a:endParaRPr lang="en-US" b="1" dirty="0" smtClean="0">
              <a:latin typeface="Avenir Heavy" charset="0"/>
              <a:ea typeface="Avenir Heavy" charset="0"/>
              <a:cs typeface="Avenir Heavy" charset="0"/>
            </a:endParaRPr>
          </a:p>
          <a:p>
            <a:pPr marL="342900" indent="-342900">
              <a:buAutoNum type="arabicPeriod"/>
            </a:pP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Logo with Tag Line (come up with a company name)</a:t>
            </a:r>
          </a:p>
          <a:p>
            <a:pPr marL="342900" indent="-342900">
              <a:buAutoNum type="arabicPeriod"/>
            </a:pP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  <a:p>
            <a:pPr marL="342900" indent="-342900">
              <a:buAutoNum type="arabicPeriod"/>
            </a:pP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Prototype</a:t>
            </a:r>
          </a:p>
          <a:p>
            <a:pPr marL="342900" indent="-342900">
              <a:buAutoNum type="arabicPeriod"/>
            </a:pP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343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30147" y="675025"/>
            <a:ext cx="149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pc="50" smtClean="0">
                <a:latin typeface="Avenir Heavy" charset="0"/>
                <a:ea typeface="Avenir Heavy" charset="0"/>
                <a:cs typeface="Avenir Heavy" charset="0"/>
              </a:rPr>
              <a:t>CALENDAR</a:t>
            </a:r>
            <a:endParaRPr lang="en-US" b="1" spc="5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0147" y="1446835"/>
            <a:ext cx="1067619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Week 1: Prototype  </a:t>
            </a:r>
          </a:p>
          <a:p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Week 2: Video Ad</a:t>
            </a:r>
          </a:p>
          <a:p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Week 3: Logo</a:t>
            </a:r>
          </a:p>
          <a:p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*These are not concrete and may be staggered to avoid panic, but lessons 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will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 be intro’d in this order.</a:t>
            </a:r>
          </a:p>
          <a:p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As always, critiques will be sprinkled throughout and assessments will be in the form of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informal feedback (one-on-one, in class) and formal feedback (class critiques).</a:t>
            </a:r>
          </a:p>
        </p:txBody>
      </p:sp>
    </p:spTree>
    <p:extLst>
      <p:ext uri="{BB962C8B-B14F-4D97-AF65-F5344CB8AC3E}">
        <p14:creationId xmlns:p14="http://schemas.microsoft.com/office/powerpoint/2010/main" val="1208902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30147" y="925975"/>
            <a:ext cx="9340769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What is a marketing / advertising campaign? </a:t>
            </a:r>
          </a:p>
          <a:p>
            <a:endParaRPr lang="en-US" b="1" dirty="0" smtClean="0">
              <a:latin typeface="Avenir Book" charset="0"/>
              <a:ea typeface="Avenir Book" charset="0"/>
              <a:cs typeface="Avenir Book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Think of a marketing campaign as a promotion created to reach a specific goal with a beginning and an end date.</a:t>
            </a:r>
          </a:p>
          <a:p>
            <a:endParaRPr lang="en-US" dirty="0" smtClean="0">
              <a:latin typeface="Avenir Book" charset="0"/>
              <a:ea typeface="Avenir Book" charset="0"/>
              <a:cs typeface="Avenir Book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The most important part of creating a campaign is defining a clear and concise goal. </a:t>
            </a:r>
          </a:p>
          <a:p>
            <a:endParaRPr lang="en-US" dirty="0" smtClean="0">
              <a:latin typeface="Avenir Book" charset="0"/>
              <a:ea typeface="Avenir Book" charset="0"/>
              <a:cs typeface="Avenir Book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The more specific you are when setting your goal, the greater chance you’ll have of actually achieving it. The specificity will help focus your tactics and save you time.</a:t>
            </a:r>
          </a:p>
          <a:p>
            <a:pPr>
              <a:lnSpc>
                <a:spcPct val="150000"/>
              </a:lnSpc>
            </a:pP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(these words were stolen)</a:t>
            </a: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70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6446" y="632889"/>
            <a:ext cx="9178724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Due date: </a:t>
            </a:r>
            <a:r>
              <a:rPr lang="en-US" dirty="0">
                <a:solidFill>
                  <a:srgbClr val="C00000"/>
                </a:solidFill>
                <a:latin typeface="Avenir Book" charset="0"/>
                <a:ea typeface="Avenir Book" charset="0"/>
                <a:cs typeface="Avenir Book" charset="0"/>
              </a:rPr>
              <a:t>May fluctuate, but think Exhibition Night.</a:t>
            </a:r>
          </a:p>
          <a:p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Please note: </a:t>
            </a:r>
          </a:p>
          <a:p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Exhibition Night is November 16</a:t>
            </a:r>
            <a:r>
              <a:rPr lang="en-US" baseline="30000" dirty="0">
                <a:solidFill>
                  <a:schemeClr val="accent2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th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This is an Office Hours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kinda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project.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Important!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T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his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lab is also used by Juniors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.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6445" y="3261048"/>
            <a:ext cx="998390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Don’t forget to:</a:t>
            </a:r>
          </a:p>
          <a:p>
            <a:endParaRPr lang="en-US" dirty="0">
              <a:solidFill>
                <a:schemeClr val="accent5">
                  <a:lumMod val="75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marL="285750" indent="-285750">
              <a:lnSpc>
                <a:spcPct val="150000"/>
              </a:lnSpc>
              <a:buFont typeface="Wingdings" charset="2"/>
              <a:buChar char="§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Delegate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responsibilities and do it democratically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. Each person in your group should contribute as equally as possible! You may share deliverables, but someone must take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    most ownership in the end.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The video ad will hopefully be an even split of responsibilities.</a:t>
            </a:r>
          </a:p>
          <a:p>
            <a:endParaRPr lang="en-US" dirty="0">
              <a:solidFill>
                <a:schemeClr val="accent5">
                  <a:lumMod val="75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 Oblique" charset="0"/>
                <a:ea typeface="Avenir Book Oblique" charset="0"/>
                <a:cs typeface="Avenir Book Oblique" charset="0"/>
              </a:rPr>
              <a:t>Ask: Who </a:t>
            </a:r>
            <a:r>
              <a:rPr lang="en-US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 Oblique" charset="0"/>
                <a:ea typeface="Avenir Book Oblique" charset="0"/>
                <a:cs typeface="Avenir Book Oblique" charset="0"/>
              </a:rPr>
              <a:t>gets which </a:t>
            </a: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 Oblique" charset="0"/>
                <a:ea typeface="Avenir Book Oblique" charset="0"/>
                <a:cs typeface="Avenir Book Oblique" charset="0"/>
              </a:rPr>
              <a:t>projects? </a:t>
            </a:r>
            <a:r>
              <a:rPr lang="en-US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 Oblique" charset="0"/>
                <a:ea typeface="Avenir Book Oblique" charset="0"/>
                <a:cs typeface="Avenir Book Oblique" charset="0"/>
              </a:rPr>
              <a:t>Which </a:t>
            </a: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 Oblique" charset="0"/>
                <a:ea typeface="Avenir Book Oblique" charset="0"/>
                <a:cs typeface="Avenir Book Oblique" charset="0"/>
              </a:rPr>
              <a:t>projects </a:t>
            </a:r>
            <a:r>
              <a:rPr lang="en-US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 Oblique" charset="0"/>
                <a:ea typeface="Avenir Book Oblique" charset="0"/>
                <a:cs typeface="Avenir Book Oblique" charset="0"/>
              </a:rPr>
              <a:t>will play into certain people’s strengths</a:t>
            </a: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 Oblique" charset="0"/>
                <a:ea typeface="Avenir Book Oblique" charset="0"/>
                <a:cs typeface="Avenir Book Oblique" charset="0"/>
              </a:rPr>
              <a:t>?</a:t>
            </a:r>
          </a:p>
          <a:p>
            <a:endParaRPr lang="en-US" i="1" dirty="0">
              <a:solidFill>
                <a:schemeClr val="accent5">
                  <a:lumMod val="60000"/>
                  <a:lumOff val="40000"/>
                </a:schemeClr>
              </a:solidFill>
              <a:latin typeface="Avenir Book Oblique" charset="0"/>
              <a:ea typeface="Avenir Book Oblique" charset="0"/>
              <a:cs typeface="Avenir Book Oblique" charset="0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Begin pooling resources for your prototype.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448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6998" y="889710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i="1" dirty="0" smtClean="0">
                <a:latin typeface="Avenir Book" charset="0"/>
                <a:ea typeface="Avenir Book" charset="0"/>
                <a:cs typeface="Avenir Book" charset="0"/>
              </a:rPr>
              <a:t>Maybe next </a:t>
            </a:r>
            <a:r>
              <a:rPr lang="en-US" sz="1400" i="1" dirty="0">
                <a:latin typeface="Avenir Book" charset="0"/>
                <a:ea typeface="Avenir Book" charset="0"/>
                <a:cs typeface="Avenir Book" charset="0"/>
              </a:rPr>
              <a:t>week</a:t>
            </a:r>
            <a:r>
              <a:rPr lang="is-IS" sz="1400" i="1" dirty="0">
                <a:latin typeface="Avenir Book" charset="0"/>
                <a:ea typeface="Avenir Book" charset="0"/>
                <a:cs typeface="Avenir Book" charset="0"/>
              </a:rPr>
              <a:t>…</a:t>
            </a:r>
            <a:endParaRPr lang="en-US" sz="1400" i="1" dirty="0">
              <a:latin typeface="Avenir Book" charset="0"/>
              <a:ea typeface="Avenir Book" charset="0"/>
              <a:cs typeface="Avenir Book" charset="0"/>
            </a:endParaRPr>
          </a:p>
          <a:p>
            <a:endParaRPr lang="en-US" sz="1400" b="1" i="1" dirty="0">
              <a:latin typeface="Avenir Heavy" charset="0"/>
              <a:ea typeface="Avenir Heavy" charset="0"/>
              <a:cs typeface="Avenir Heavy" charset="0"/>
            </a:endParaRPr>
          </a:p>
          <a:p>
            <a:r>
              <a:rPr lang="en-US" sz="1400" b="1" i="1" dirty="0">
                <a:latin typeface="Avenir Heavy" charset="0"/>
                <a:ea typeface="Avenir Heavy" charset="0"/>
                <a:cs typeface="Avenir Heavy" charset="0"/>
              </a:rPr>
              <a:t>AD </a:t>
            </a:r>
            <a:r>
              <a:rPr lang="en-US" sz="1400" b="1" i="1" dirty="0" smtClean="0">
                <a:latin typeface="Avenir Heavy" charset="0"/>
                <a:ea typeface="Avenir Heavy" charset="0"/>
                <a:cs typeface="Avenir Heavy" charset="0"/>
              </a:rPr>
              <a:t>CONCEPT </a:t>
            </a:r>
            <a:r>
              <a:rPr lang="en-US" sz="1400" b="1" i="1" dirty="0">
                <a:latin typeface="Avenir Heavy" charset="0"/>
                <a:ea typeface="Avenir Heavy" charset="0"/>
                <a:cs typeface="Avenir Heavy" charset="0"/>
              </a:rPr>
              <a:t>: </a:t>
            </a:r>
            <a:r>
              <a:rPr lang="en-US" sz="1400" b="1" i="1" dirty="0" smtClean="0">
                <a:latin typeface="Avenir Heavy" charset="0"/>
                <a:ea typeface="Avenir Heavy" charset="0"/>
                <a:cs typeface="Avenir Heavy" charset="0"/>
              </a:rPr>
              <a:t>BEGIN!</a:t>
            </a:r>
            <a:endParaRPr lang="en-US" sz="1400" b="1" i="1" dirty="0">
              <a:latin typeface="Avenir Heavy" charset="0"/>
              <a:ea typeface="Avenir Heavy" charset="0"/>
              <a:cs typeface="Avenir Heavy" charset="0"/>
            </a:endParaRPr>
          </a:p>
          <a:p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Brainstorming 3 different concepts for a 15 second ad </a:t>
            </a:r>
          </a:p>
          <a:p>
            <a:pPr marL="285750" indent="-285750">
              <a:buFont typeface="Arial" charset="0"/>
              <a:buChar char="•"/>
            </a:pP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 marL="342900" indent="-342900">
              <a:buFont typeface="+mj-lt"/>
              <a:buAutoNum type="alphaLcPeriod"/>
            </a:pPr>
            <a:r>
              <a:rPr lang="en-US" sz="1400" dirty="0">
                <a:latin typeface="Avenir Book" charset="0"/>
                <a:ea typeface="Avenir Book" charset="0"/>
                <a:cs typeface="Avenir Book" charset="0"/>
              </a:rPr>
              <a:t>Live Action / </a:t>
            </a:r>
            <a:r>
              <a:rPr lang="en-US" sz="1400" dirty="0" smtClean="0">
                <a:latin typeface="Avenir Book" charset="0"/>
                <a:ea typeface="Avenir Book" charset="0"/>
                <a:cs typeface="Avenir Book" charset="0"/>
              </a:rPr>
              <a:t>iMovie?</a:t>
            </a:r>
          </a:p>
          <a:p>
            <a:pPr marL="342900" indent="-342900">
              <a:buFont typeface="+mj-lt"/>
              <a:buAutoNum type="alphaLcPeriod"/>
            </a:pP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We may start Storyboarding using Thumbnails Sheets</a:t>
            </a:r>
          </a:p>
          <a:p>
            <a:pPr marL="285750" indent="-285750">
              <a:buFont typeface="Arial" charset="0"/>
              <a:buChar char="•"/>
            </a:pP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344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5894" y="729204"/>
            <a:ext cx="8655190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pc="50" dirty="0" smtClean="0">
                <a:latin typeface="Avenir Heavy" charset="0"/>
                <a:ea typeface="Avenir Heavy" charset="0"/>
                <a:cs typeface="Avenir Heavy" charset="0"/>
              </a:rPr>
              <a:t>TODAY </a:t>
            </a:r>
            <a:r>
              <a:rPr lang="en-US" sz="1400" b="1" spc="50" dirty="0" smtClean="0">
                <a:latin typeface="Avenir Heavy" charset="0"/>
                <a:ea typeface="Avenir Heavy" charset="0"/>
                <a:cs typeface="Avenir Heavy" charset="0"/>
              </a:rPr>
              <a:t>10/9/17</a:t>
            </a:r>
          </a:p>
          <a:p>
            <a:endParaRPr lang="en-US" dirty="0" smtClean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sz="1400" b="1" i="1" dirty="0" smtClean="0">
                <a:latin typeface="Avenir Heavy" charset="0"/>
                <a:ea typeface="Avenir Heavy" charset="0"/>
                <a:cs typeface="Avenir Heavy" charset="0"/>
              </a:rPr>
              <a:t>PROTOTYPE : BEGIN!</a:t>
            </a:r>
          </a:p>
          <a:p>
            <a:endParaRPr lang="en-US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Individual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 Brainstorming / Sketches / Thumbnails of tangible prototype (1 hour)</a:t>
            </a:r>
          </a:p>
          <a:p>
            <a:endParaRPr lang="en-US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Research more if you need, but please keep it to a max of 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10 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minutes</a:t>
            </a:r>
          </a:p>
          <a:p>
            <a:pPr marL="285750" indent="-285750">
              <a:buFont typeface="Arial" charset="0"/>
              <a:buChar char="•"/>
            </a:pPr>
            <a:endParaRPr lang="en-US" i="1" dirty="0" smtClean="0">
              <a:latin typeface="Avenir Book" charset="0"/>
              <a:ea typeface="Avenir Book" charset="0"/>
              <a:cs typeface="Avenir Book" charset="0"/>
            </a:endParaRPr>
          </a:p>
          <a:p>
            <a:endParaRPr lang="en-US" sz="1400" i="1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5894" y="2705280"/>
            <a:ext cx="551048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In one hour, I will come around and 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check process!</a:t>
            </a: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Habits of Mind (Accountability), you already 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know</a:t>
            </a:r>
            <a:r>
              <a:rPr lang="is-IS" dirty="0" smtClean="0">
                <a:latin typeface="Avenir Book" charset="0"/>
                <a:ea typeface="Avenir Book" charset="0"/>
                <a:cs typeface="Avenir Book" charset="0"/>
              </a:rPr>
              <a:t>…</a:t>
            </a:r>
          </a:p>
          <a:p>
            <a:endParaRPr lang="is-IS" dirty="0">
              <a:latin typeface="Avenir Book" charset="0"/>
              <a:ea typeface="Avenir Book" charset="0"/>
              <a:cs typeface="Avenir Book" charset="0"/>
            </a:endParaRPr>
          </a:p>
          <a:p>
            <a:endParaRPr lang="en-US" dirty="0" smtClean="0">
              <a:latin typeface="Avenir Book" charset="0"/>
              <a:ea typeface="Avenir Book" charset="0"/>
              <a:cs typeface="Avenir Book" charset="0"/>
            </a:endParaRPr>
          </a:p>
          <a:p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endParaRPr lang="en-US" dirty="0" smtClean="0">
              <a:latin typeface="Avenir Book" charset="0"/>
              <a:ea typeface="Avenir Book" charset="0"/>
              <a:cs typeface="Avenir Book" charset="0"/>
            </a:endParaRPr>
          </a:p>
          <a:p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endParaRPr lang="en-US" dirty="0" smtClean="0">
              <a:latin typeface="Avenir Book" charset="0"/>
              <a:ea typeface="Avenir Book" charset="0"/>
              <a:cs typeface="Avenir Book" charset="0"/>
            </a:endParaRPr>
          </a:p>
          <a:p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g</a:t>
            </a:r>
            <a:r>
              <a:rPr lang="is-IS" dirty="0" smtClean="0">
                <a:latin typeface="Avenir Book" charset="0"/>
                <a:ea typeface="Avenir Book" charset="0"/>
                <a:cs typeface="Avenir Book" charset="0"/>
              </a:rPr>
              <a:t>odspeed.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680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423</Words>
  <Application>Microsoft Macintosh PowerPoint</Application>
  <PresentationFormat>Widescreen</PresentationFormat>
  <Paragraphs>87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Avenir Book</vt:lpstr>
      <vt:lpstr>Avenir Book Oblique</vt:lpstr>
      <vt:lpstr>Avenir Heavy</vt:lpstr>
      <vt:lpstr>Calibri</vt:lpstr>
      <vt:lpstr>Calibri Light</vt:lpstr>
      <vt:lpstr>Wingdings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Hidalgo</dc:creator>
  <cp:lastModifiedBy>Patrick Hidalgo</cp:lastModifiedBy>
  <cp:revision>13</cp:revision>
  <dcterms:created xsi:type="dcterms:W3CDTF">2017-10-09T01:08:03Z</dcterms:created>
  <dcterms:modified xsi:type="dcterms:W3CDTF">2017-10-09T01:42:39Z</dcterms:modified>
</cp:coreProperties>
</file>