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4" r:id="rId4"/>
    <p:sldId id="257" r:id="rId5"/>
    <p:sldId id="262" r:id="rId6"/>
    <p:sldId id="258" r:id="rId7"/>
    <p:sldId id="259" r:id="rId8"/>
    <p:sldId id="263" r:id="rId9"/>
    <p:sldId id="261"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631210-5BE5-D145-AFD9-7A1C2F563403}"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418300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31210-5BE5-D145-AFD9-7A1C2F563403}"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364150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31210-5BE5-D145-AFD9-7A1C2F563403}"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292128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31210-5BE5-D145-AFD9-7A1C2F563403}"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18454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31210-5BE5-D145-AFD9-7A1C2F563403}" type="datetimeFigureOut">
              <a:rPr lang="en-US" smtClean="0"/>
              <a:t>10/10/17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362889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631210-5BE5-D145-AFD9-7A1C2F563403}"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72899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631210-5BE5-D145-AFD9-7A1C2F563403}" type="datetimeFigureOut">
              <a:rPr lang="en-US" smtClean="0"/>
              <a:t>10/10/17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15610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631210-5BE5-D145-AFD9-7A1C2F563403}" type="datetimeFigureOut">
              <a:rPr lang="en-US" smtClean="0"/>
              <a:t>10/10/17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118350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31210-5BE5-D145-AFD9-7A1C2F563403}" type="datetimeFigureOut">
              <a:rPr lang="en-US" smtClean="0"/>
              <a:t>10/10/17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194882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31210-5BE5-D145-AFD9-7A1C2F563403}"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296099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31210-5BE5-D145-AFD9-7A1C2F563403}" type="datetimeFigureOut">
              <a:rPr lang="en-US" smtClean="0"/>
              <a:t>10/10/17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0D658-1056-064E-A75B-3B2996077E8F}" type="slidenum">
              <a:rPr lang="en-US" smtClean="0"/>
              <a:t>‹#›</a:t>
            </a:fld>
            <a:endParaRPr lang="en-US"/>
          </a:p>
        </p:txBody>
      </p:sp>
    </p:spTree>
    <p:extLst>
      <p:ext uri="{BB962C8B-B14F-4D97-AF65-F5344CB8AC3E}">
        <p14:creationId xmlns:p14="http://schemas.microsoft.com/office/powerpoint/2010/main" val="2156866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31210-5BE5-D145-AFD9-7A1C2F563403}" type="datetimeFigureOut">
              <a:rPr lang="en-US" smtClean="0"/>
              <a:t>10/10/17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0D658-1056-064E-A75B-3B2996077E8F}" type="slidenum">
              <a:rPr lang="en-US" smtClean="0"/>
              <a:t>‹#›</a:t>
            </a:fld>
            <a:endParaRPr lang="en-US"/>
          </a:p>
        </p:txBody>
      </p:sp>
    </p:spTree>
    <p:extLst>
      <p:ext uri="{BB962C8B-B14F-4D97-AF65-F5344CB8AC3E}">
        <p14:creationId xmlns:p14="http://schemas.microsoft.com/office/powerpoint/2010/main" val="827868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7699" y="997802"/>
            <a:ext cx="4112906" cy="2585323"/>
          </a:xfrm>
          <a:prstGeom prst="rect">
            <a:avLst/>
          </a:prstGeom>
          <a:noFill/>
        </p:spPr>
        <p:txBody>
          <a:bodyPr wrap="none" rtlCol="0">
            <a:spAutoFit/>
          </a:bodyPr>
          <a:lstStyle/>
          <a:p>
            <a:r>
              <a:rPr lang="en-US" spc="50" dirty="0">
                <a:latin typeface="Avenir Black"/>
                <a:cs typeface="Avenir Black"/>
              </a:rPr>
              <a:t>E</a:t>
            </a:r>
            <a:r>
              <a:rPr lang="en-US" spc="50" dirty="0" smtClean="0">
                <a:latin typeface="Avenir Black"/>
                <a:cs typeface="Avenir Black"/>
              </a:rPr>
              <a:t>scape Room Exhibition Fall 2017</a:t>
            </a:r>
          </a:p>
          <a:p>
            <a:endParaRPr lang="en-US" dirty="0">
              <a:latin typeface="Avenir Book"/>
              <a:cs typeface="Avenir Book"/>
            </a:endParaRPr>
          </a:p>
          <a:p>
            <a:r>
              <a:rPr lang="en-US" dirty="0" smtClean="0">
                <a:latin typeface="Avenir Book"/>
                <a:cs typeface="Avenir Book"/>
              </a:rPr>
              <a:t>Deliverable: Puzzle Poster</a:t>
            </a:r>
          </a:p>
          <a:p>
            <a:endParaRPr lang="en-US" dirty="0">
              <a:latin typeface="Avenir Book"/>
              <a:cs typeface="Avenir Book"/>
            </a:endParaRPr>
          </a:p>
          <a:p>
            <a:r>
              <a:rPr lang="en-US" dirty="0" smtClean="0">
                <a:latin typeface="Avenir Book"/>
                <a:cs typeface="Avenir Book"/>
              </a:rPr>
              <a:t>Dimensions: 18” x 24”</a:t>
            </a:r>
          </a:p>
          <a:p>
            <a:endParaRPr lang="en-US" dirty="0">
              <a:latin typeface="Avenir Book"/>
              <a:cs typeface="Avenir Book"/>
            </a:endParaRPr>
          </a:p>
          <a:p>
            <a:r>
              <a:rPr lang="en-US" dirty="0" smtClean="0">
                <a:latin typeface="Avenir Book"/>
                <a:cs typeface="Avenir Book"/>
              </a:rPr>
              <a:t>Digital Source : Illustrator / Photoshop</a:t>
            </a:r>
          </a:p>
          <a:p>
            <a:endParaRPr lang="en-US" dirty="0">
              <a:latin typeface="Avenir Book"/>
              <a:cs typeface="Avenir Book"/>
            </a:endParaRPr>
          </a:p>
          <a:p>
            <a:r>
              <a:rPr lang="en-US" dirty="0" smtClean="0">
                <a:latin typeface="Avenir Book"/>
                <a:cs typeface="Avenir Book"/>
              </a:rPr>
              <a:t>Due Date: </a:t>
            </a:r>
            <a:endParaRPr lang="en-US" dirty="0">
              <a:latin typeface="Avenir Book"/>
              <a:cs typeface="Avenir Book"/>
            </a:endParaRPr>
          </a:p>
        </p:txBody>
      </p:sp>
    </p:spTree>
    <p:extLst>
      <p:ext uri="{BB962C8B-B14F-4D97-AF65-F5344CB8AC3E}">
        <p14:creationId xmlns:p14="http://schemas.microsoft.com/office/powerpoint/2010/main" val="23774296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08561" y="1436234"/>
            <a:ext cx="3057069" cy="4870564"/>
          </a:xfrm>
          <a:prstGeom prst="rect">
            <a:avLst/>
          </a:prstGeom>
          <a:noFill/>
        </p:spPr>
        <p:txBody>
          <a:bodyPr wrap="none" rtlCol="0">
            <a:spAutoFit/>
          </a:bodyPr>
          <a:lstStyle/>
          <a:p>
            <a:pPr algn="ctr">
              <a:lnSpc>
                <a:spcPct val="250000"/>
              </a:lnSpc>
            </a:pPr>
            <a:r>
              <a:rPr lang="en-US" dirty="0" smtClean="0">
                <a:solidFill>
                  <a:srgbClr val="FF0000"/>
                </a:solidFill>
                <a:latin typeface="Avenir Oblique"/>
                <a:cs typeface="Avenir Oblique"/>
              </a:rPr>
              <a:t>push yourself to be original</a:t>
            </a:r>
          </a:p>
          <a:p>
            <a:pPr algn="ctr">
              <a:lnSpc>
                <a:spcPct val="250000"/>
              </a:lnSpc>
            </a:pPr>
            <a:r>
              <a:rPr lang="en-US" dirty="0" smtClean="0">
                <a:solidFill>
                  <a:srgbClr val="FF0000"/>
                </a:solidFill>
                <a:latin typeface="Avenir Oblique"/>
                <a:cs typeface="Avenir Oblique"/>
              </a:rPr>
              <a:t>to be exciting</a:t>
            </a:r>
          </a:p>
          <a:p>
            <a:pPr algn="ctr">
              <a:lnSpc>
                <a:spcPct val="250000"/>
              </a:lnSpc>
            </a:pPr>
            <a:r>
              <a:rPr lang="en-US" dirty="0" smtClean="0">
                <a:solidFill>
                  <a:srgbClr val="FF0000"/>
                </a:solidFill>
                <a:latin typeface="Avenir Oblique"/>
                <a:cs typeface="Avenir Oblique"/>
              </a:rPr>
              <a:t>to use your imagination</a:t>
            </a:r>
          </a:p>
          <a:p>
            <a:pPr algn="ctr">
              <a:lnSpc>
                <a:spcPct val="250000"/>
              </a:lnSpc>
            </a:pPr>
            <a:endParaRPr lang="en-US" dirty="0" smtClean="0">
              <a:solidFill>
                <a:srgbClr val="FF0000"/>
              </a:solidFill>
              <a:latin typeface="Avenir Oblique"/>
              <a:cs typeface="Avenir Oblique"/>
            </a:endParaRPr>
          </a:p>
          <a:p>
            <a:pPr algn="ctr">
              <a:lnSpc>
                <a:spcPct val="250000"/>
              </a:lnSpc>
            </a:pPr>
            <a:endParaRPr lang="en-US" dirty="0" smtClean="0">
              <a:solidFill>
                <a:srgbClr val="FF0000"/>
              </a:solidFill>
              <a:latin typeface="Avenir Oblique"/>
              <a:cs typeface="Avenir Oblique"/>
            </a:endParaRPr>
          </a:p>
          <a:p>
            <a:pPr algn="ctr">
              <a:lnSpc>
                <a:spcPct val="250000"/>
              </a:lnSpc>
            </a:pPr>
            <a:endParaRPr lang="en-US" dirty="0" smtClean="0">
              <a:solidFill>
                <a:srgbClr val="FF0000"/>
              </a:solidFill>
              <a:latin typeface="Avenir Oblique"/>
              <a:cs typeface="Avenir Oblique"/>
            </a:endParaRPr>
          </a:p>
          <a:p>
            <a:pPr algn="ctr">
              <a:lnSpc>
                <a:spcPct val="250000"/>
              </a:lnSpc>
            </a:pPr>
            <a:endParaRPr lang="en-US" dirty="0" smtClean="0">
              <a:solidFill>
                <a:srgbClr val="FF0000"/>
              </a:solidFill>
              <a:latin typeface="Avenir Oblique"/>
              <a:cs typeface="Avenir Oblique"/>
            </a:endParaRPr>
          </a:p>
        </p:txBody>
      </p:sp>
    </p:spTree>
    <p:extLst>
      <p:ext uri="{BB962C8B-B14F-4D97-AF65-F5344CB8AC3E}">
        <p14:creationId xmlns:p14="http://schemas.microsoft.com/office/powerpoint/2010/main" val="146132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754" y="335618"/>
            <a:ext cx="8186857" cy="6740308"/>
          </a:xfrm>
          <a:prstGeom prst="rect">
            <a:avLst/>
          </a:prstGeom>
          <a:noFill/>
        </p:spPr>
        <p:txBody>
          <a:bodyPr wrap="none" rtlCol="0">
            <a:spAutoFit/>
          </a:bodyPr>
          <a:lstStyle/>
          <a:p>
            <a:r>
              <a:rPr lang="en-US" dirty="0" smtClean="0">
                <a:latin typeface="Avenir Black"/>
                <a:cs typeface="Avenir Black"/>
              </a:rPr>
              <a:t>TODAY</a:t>
            </a:r>
          </a:p>
          <a:p>
            <a:endParaRPr lang="en-US" dirty="0" smtClean="0">
              <a:latin typeface="Avenir Book"/>
              <a:cs typeface="Avenir Book"/>
            </a:endParaRPr>
          </a:p>
          <a:p>
            <a:endParaRPr lang="en-US" dirty="0" smtClean="0">
              <a:latin typeface="Avenir Book"/>
              <a:cs typeface="Avenir Book"/>
            </a:endParaRPr>
          </a:p>
          <a:p>
            <a:pPr marL="285750" indent="-285750">
              <a:buFont typeface="Arial"/>
              <a:buChar char="•"/>
            </a:pPr>
            <a:r>
              <a:rPr lang="en-US" dirty="0" smtClean="0">
                <a:latin typeface="Avenir Book"/>
                <a:cs typeface="Avenir Book"/>
              </a:rPr>
              <a:t>(Super Important) Keep in mind your room themes!</a:t>
            </a:r>
          </a:p>
          <a:p>
            <a:endParaRPr lang="en-US" dirty="0">
              <a:latin typeface="Avenir Book"/>
              <a:cs typeface="Avenir Book"/>
            </a:endParaRPr>
          </a:p>
          <a:p>
            <a:pPr marL="285750" indent="-285750">
              <a:buFont typeface="Arial"/>
              <a:buChar char="•"/>
            </a:pPr>
            <a:r>
              <a:rPr lang="en-US" dirty="0" smtClean="0">
                <a:latin typeface="Avenir Book"/>
                <a:cs typeface="Avenir Book"/>
              </a:rPr>
              <a:t>Keep in mind / research the various types of puzzles you could incorporate!</a:t>
            </a:r>
          </a:p>
          <a:p>
            <a:endParaRPr lang="en-US" dirty="0">
              <a:latin typeface="Avenir Book"/>
              <a:cs typeface="Avenir Book"/>
            </a:endParaRPr>
          </a:p>
          <a:p>
            <a:pPr marL="285750" indent="-285750">
              <a:buFont typeface="Arial"/>
              <a:buChar char="•"/>
            </a:pPr>
            <a:r>
              <a:rPr lang="en-US" dirty="0" smtClean="0">
                <a:latin typeface="Avenir Book"/>
                <a:cs typeface="Avenir Book"/>
              </a:rPr>
              <a:t>Thumbnails</a:t>
            </a:r>
          </a:p>
          <a:p>
            <a:endParaRPr lang="en-US" dirty="0" smtClean="0">
              <a:latin typeface="Avenir Book"/>
              <a:cs typeface="Avenir Book"/>
            </a:endParaRPr>
          </a:p>
          <a:p>
            <a:endParaRPr lang="en-US" dirty="0">
              <a:latin typeface="Avenir Book"/>
              <a:cs typeface="Avenir Book"/>
            </a:endParaRPr>
          </a:p>
          <a:p>
            <a:r>
              <a:rPr lang="en-US" dirty="0" smtClean="0">
                <a:latin typeface="Avenir Book"/>
                <a:cs typeface="Avenir Book"/>
              </a:rPr>
              <a:t>Before class ends, I will come around and check your progress</a:t>
            </a:r>
          </a:p>
          <a:p>
            <a:endParaRPr lang="en-US" dirty="0">
              <a:latin typeface="Avenir Book"/>
              <a:cs typeface="Avenir Book"/>
            </a:endParaRPr>
          </a:p>
          <a:p>
            <a:r>
              <a:rPr lang="en-US" dirty="0" smtClean="0">
                <a:latin typeface="Avenir Book"/>
                <a:cs typeface="Avenir Book"/>
              </a:rPr>
              <a:t>for a </a:t>
            </a:r>
            <a:r>
              <a:rPr lang="en-US" dirty="0" smtClean="0">
                <a:solidFill>
                  <a:schemeClr val="accent6">
                    <a:lumMod val="75000"/>
                  </a:schemeClr>
                </a:solidFill>
                <a:latin typeface="Avenir Book"/>
                <a:cs typeface="Avenir Book"/>
              </a:rPr>
              <a:t>Habits of Mind (Accountability) </a:t>
            </a:r>
            <a:r>
              <a:rPr lang="en-US" dirty="0" smtClean="0">
                <a:latin typeface="Avenir Book"/>
                <a:cs typeface="Avenir Book"/>
              </a:rPr>
              <a:t>grade.</a:t>
            </a:r>
          </a:p>
          <a:p>
            <a:endParaRPr lang="en-US" dirty="0" smtClean="0">
              <a:latin typeface="Avenir Book"/>
              <a:cs typeface="Avenir Book"/>
            </a:endParaRPr>
          </a:p>
          <a:p>
            <a:endParaRPr lang="en-US" dirty="0">
              <a:latin typeface="Avenir Book"/>
              <a:cs typeface="Avenir Book"/>
            </a:endParaRPr>
          </a:p>
          <a:p>
            <a:r>
              <a:rPr lang="en-US" dirty="0" smtClean="0">
                <a:latin typeface="Avenir Black"/>
                <a:cs typeface="Avenir Black"/>
              </a:rPr>
              <a:t>This is not a walk around and talk day</a:t>
            </a:r>
            <a:r>
              <a:rPr lang="is-IS" dirty="0" smtClean="0">
                <a:latin typeface="Avenir Book"/>
                <a:cs typeface="Avenir Book"/>
              </a:rPr>
              <a:t>… </a:t>
            </a:r>
          </a:p>
          <a:p>
            <a:endParaRPr lang="is-IS" dirty="0">
              <a:latin typeface="Avenir Book"/>
              <a:cs typeface="Avenir Book"/>
            </a:endParaRPr>
          </a:p>
          <a:p>
            <a:r>
              <a:rPr lang="is-IS" dirty="0" smtClean="0">
                <a:latin typeface="Avenir Book"/>
                <a:cs typeface="Avenir Book"/>
              </a:rPr>
              <a:t>This is a Workshop Day to begin the work towards your final Puzzle Poster.</a:t>
            </a:r>
          </a:p>
          <a:p>
            <a:endParaRPr lang="is-IS" dirty="0">
              <a:latin typeface="Avenir Book"/>
              <a:cs typeface="Avenir Book"/>
            </a:endParaRPr>
          </a:p>
          <a:p>
            <a:endParaRPr lang="is-IS" dirty="0" smtClean="0">
              <a:latin typeface="Avenir Book"/>
              <a:cs typeface="Avenir Book"/>
            </a:endParaRPr>
          </a:p>
          <a:p>
            <a:endParaRPr lang="is-IS" dirty="0" smtClean="0">
              <a:latin typeface="Avenir Book"/>
              <a:cs typeface="Avenir Book"/>
            </a:endParaRPr>
          </a:p>
          <a:p>
            <a:r>
              <a:rPr lang="is-IS" dirty="0" smtClean="0">
                <a:latin typeface="Avenir Book"/>
                <a:cs typeface="Avenir Book"/>
              </a:rPr>
              <a:t>... godspeed.</a:t>
            </a:r>
            <a:endParaRPr lang="en-US" dirty="0" smtClean="0">
              <a:latin typeface="Avenir Book"/>
              <a:cs typeface="Avenir Book"/>
            </a:endParaRPr>
          </a:p>
          <a:p>
            <a:endParaRPr lang="en-US" dirty="0">
              <a:latin typeface="Avenir Book"/>
              <a:cs typeface="Avenir Book"/>
            </a:endParaRPr>
          </a:p>
          <a:p>
            <a:r>
              <a:rPr lang="en-US" dirty="0" smtClean="0">
                <a:latin typeface="Avenir Book"/>
                <a:cs typeface="Avenir Book"/>
              </a:rPr>
              <a:t> </a:t>
            </a:r>
            <a:endParaRPr lang="en-US" dirty="0">
              <a:latin typeface="Avenir Book"/>
              <a:cs typeface="Avenir Book"/>
            </a:endParaRPr>
          </a:p>
        </p:txBody>
      </p:sp>
    </p:spTree>
    <p:extLst>
      <p:ext uri="{BB962C8B-B14F-4D97-AF65-F5344CB8AC3E}">
        <p14:creationId xmlns:p14="http://schemas.microsoft.com/office/powerpoint/2010/main" val="117615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96010" y="892451"/>
            <a:ext cx="7081665" cy="4319132"/>
          </a:xfrm>
          <a:prstGeom prst="rect">
            <a:avLst/>
          </a:prstGeom>
          <a:noFill/>
        </p:spPr>
        <p:txBody>
          <a:bodyPr wrap="square" rtlCol="0">
            <a:spAutoFit/>
          </a:bodyPr>
          <a:lstStyle/>
          <a:p>
            <a:r>
              <a:rPr lang="en-US" spc="50" dirty="0" smtClean="0">
                <a:latin typeface="Avenir Heavy" charset="0"/>
                <a:ea typeface="Avenir Heavy" charset="0"/>
                <a:cs typeface="Avenir Heavy" charset="0"/>
              </a:rPr>
              <a:t>Puzzle Poster Details</a:t>
            </a:r>
          </a:p>
          <a:p>
            <a:endParaRPr lang="en-US" b="1" spc="50" dirty="0">
              <a:latin typeface="Avenir Heavy" charset="0"/>
              <a:ea typeface="Avenir Heavy" charset="0"/>
              <a:cs typeface="Avenir Heavy" charset="0"/>
            </a:endParaRPr>
          </a:p>
          <a:p>
            <a:pPr>
              <a:lnSpc>
                <a:spcPct val="150000"/>
              </a:lnSpc>
            </a:pPr>
            <a:r>
              <a:rPr lang="en-US" sz="1600" dirty="0" smtClean="0">
                <a:latin typeface="Avenir Book" charset="0"/>
                <a:ea typeface="Avenir Book" charset="0"/>
                <a:cs typeface="Avenir Book" charset="0"/>
              </a:rPr>
              <a:t>Each designer in your group will come up with a separate Puzzle Poster design and you will all decide on the best version once you complete them. Your final designs will be guided by Critiques sprinkled throughout the weeks (rhyme). You must all, as a group (Architect Pathway teammates as well), decide which Puzzle Poster will be the most fitting addition to your escape room</a:t>
            </a:r>
            <a:r>
              <a:rPr lang="en-US" sz="1600" dirty="0">
                <a:latin typeface="Avenir Book" charset="0"/>
                <a:ea typeface="Avenir Book" charset="0"/>
                <a:cs typeface="Avenir Book" charset="0"/>
              </a:rPr>
              <a:t>.</a:t>
            </a:r>
            <a:endParaRPr lang="en-US" sz="1600" dirty="0" smtClean="0">
              <a:latin typeface="Avenir Book" charset="0"/>
              <a:ea typeface="Avenir Book" charset="0"/>
              <a:cs typeface="Avenir Book" charset="0"/>
            </a:endParaRPr>
          </a:p>
          <a:p>
            <a:pPr>
              <a:lnSpc>
                <a:spcPct val="150000"/>
              </a:lnSpc>
            </a:pPr>
            <a:endParaRPr lang="en-US" sz="1600" dirty="0" smtClean="0">
              <a:latin typeface="Avenir Book" charset="0"/>
              <a:ea typeface="Avenir Book" charset="0"/>
              <a:cs typeface="Avenir Book" charset="0"/>
            </a:endParaRPr>
          </a:p>
          <a:p>
            <a:pPr>
              <a:lnSpc>
                <a:spcPct val="150000"/>
              </a:lnSpc>
            </a:pPr>
            <a:r>
              <a:rPr lang="en-US" sz="1600" dirty="0" smtClean="0">
                <a:latin typeface="Avenir Book" charset="0"/>
                <a:ea typeface="Avenir Book" charset="0"/>
                <a:cs typeface="Avenir Book" charset="0"/>
              </a:rPr>
              <a:t>This Puzzle Poster will be an integral part of the series of puzzles you will be creating in your other classes to fulfill the 15-30 minute escape room expectation. </a:t>
            </a:r>
          </a:p>
        </p:txBody>
      </p:sp>
    </p:spTree>
    <p:extLst>
      <p:ext uri="{BB962C8B-B14F-4D97-AF65-F5344CB8AC3E}">
        <p14:creationId xmlns:p14="http://schemas.microsoft.com/office/powerpoint/2010/main" val="395190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609" y="694229"/>
            <a:ext cx="6998500" cy="4247317"/>
          </a:xfrm>
          <a:prstGeom prst="rect">
            <a:avLst/>
          </a:prstGeom>
          <a:noFill/>
        </p:spPr>
        <p:txBody>
          <a:bodyPr wrap="none" rtlCol="0">
            <a:spAutoFit/>
          </a:bodyPr>
          <a:lstStyle/>
          <a:p>
            <a:r>
              <a:rPr lang="en-US" spc="50" dirty="0" smtClean="0">
                <a:latin typeface="Avenir Heavy"/>
                <a:ea typeface="Avenir Heavy" charset="0"/>
                <a:cs typeface="Avenir Heavy"/>
              </a:rPr>
              <a:t>TIMELINE</a:t>
            </a:r>
          </a:p>
          <a:p>
            <a:endParaRPr lang="en-US" spc="50" dirty="0" smtClean="0">
              <a:latin typeface="Avenir Heavy"/>
              <a:ea typeface="Avenir Heavy" charset="0"/>
              <a:cs typeface="Avenir Heavy"/>
            </a:endParaRPr>
          </a:p>
          <a:p>
            <a:endParaRPr lang="en-US" dirty="0">
              <a:latin typeface="Avenir Book" charset="0"/>
              <a:ea typeface="Avenir Book" charset="0"/>
              <a:cs typeface="Avenir Book" charset="0"/>
            </a:endParaRPr>
          </a:p>
          <a:p>
            <a:r>
              <a:rPr lang="en-US" dirty="0" smtClean="0">
                <a:latin typeface="Avenir Heavy" charset="0"/>
                <a:ea typeface="Avenir Heavy" charset="0"/>
                <a:cs typeface="Avenir Heavy" charset="0"/>
              </a:rPr>
              <a:t>Week 1 (Care) </a:t>
            </a:r>
            <a:r>
              <a:rPr lang="en-US" dirty="0" smtClean="0">
                <a:latin typeface="Avenir Book" charset="0"/>
                <a:ea typeface="Avenir Book" charset="0"/>
                <a:cs typeface="Avenir Book" charset="0"/>
              </a:rPr>
              <a:t>:  Research / Themes / Sketches</a:t>
            </a:r>
          </a:p>
          <a:p>
            <a:endParaRPr lang="en-US" dirty="0">
              <a:latin typeface="Avenir Book" charset="0"/>
              <a:ea typeface="Avenir Book" charset="0"/>
              <a:cs typeface="Avenir Book" charset="0"/>
            </a:endParaRPr>
          </a:p>
          <a:p>
            <a:r>
              <a:rPr lang="en-US" dirty="0" smtClean="0">
                <a:latin typeface="Avenir Heavy" charset="0"/>
                <a:ea typeface="Avenir Heavy" charset="0"/>
                <a:cs typeface="Avenir Heavy" charset="0"/>
              </a:rPr>
              <a:t>Week 2 (Concept) </a:t>
            </a:r>
            <a:r>
              <a:rPr lang="en-US" dirty="0" smtClean="0">
                <a:latin typeface="Avenir Book" charset="0"/>
                <a:ea typeface="Avenir Book" charset="0"/>
                <a:cs typeface="Avenir Book" charset="0"/>
              </a:rPr>
              <a:t>: Puzzle Poster Thumbnails</a:t>
            </a:r>
          </a:p>
          <a:p>
            <a:endParaRPr lang="en-US" dirty="0" smtClean="0">
              <a:latin typeface="Avenir Book" charset="0"/>
              <a:ea typeface="Avenir Book" charset="0"/>
              <a:cs typeface="Avenir Book" charset="0"/>
            </a:endParaRPr>
          </a:p>
          <a:p>
            <a:r>
              <a:rPr lang="en-US" dirty="0">
                <a:latin typeface="Avenir Heavy" charset="0"/>
                <a:ea typeface="Avenir Heavy" charset="0"/>
                <a:cs typeface="Avenir Heavy" charset="0"/>
              </a:rPr>
              <a:t>Week 3 (Create / </a:t>
            </a:r>
            <a:r>
              <a:rPr lang="en-US" dirty="0" smtClean="0">
                <a:latin typeface="Avenir Heavy" charset="0"/>
                <a:ea typeface="Avenir Heavy" charset="0"/>
                <a:cs typeface="Avenir Heavy" charset="0"/>
              </a:rPr>
              <a:t>Critique) </a:t>
            </a:r>
            <a:r>
              <a:rPr lang="en-US" dirty="0">
                <a:latin typeface="Avenir Book" charset="0"/>
                <a:ea typeface="Avenir Book" charset="0"/>
                <a:cs typeface="Avenir Book" charset="0"/>
              </a:rPr>
              <a:t>: </a:t>
            </a:r>
            <a:r>
              <a:rPr lang="en-US" dirty="0" smtClean="0">
                <a:latin typeface="Avenir Book" charset="0"/>
                <a:ea typeface="Avenir Book" charset="0"/>
                <a:cs typeface="Avenir Book" charset="0"/>
              </a:rPr>
              <a:t>Refining Thumbnails to Rough Drafts</a:t>
            </a:r>
          </a:p>
          <a:p>
            <a:endParaRPr lang="en-US" dirty="0">
              <a:latin typeface="Avenir Book" charset="0"/>
              <a:ea typeface="Avenir Book" charset="0"/>
              <a:cs typeface="Avenir Book" charset="0"/>
            </a:endParaRPr>
          </a:p>
          <a:p>
            <a:r>
              <a:rPr lang="en-US" dirty="0">
                <a:latin typeface="Avenir Heavy" charset="0"/>
                <a:ea typeface="Avenir Heavy" charset="0"/>
                <a:cs typeface="Avenir Heavy" charset="0"/>
              </a:rPr>
              <a:t>Week </a:t>
            </a:r>
            <a:r>
              <a:rPr lang="en-US" dirty="0" smtClean="0">
                <a:latin typeface="Avenir Heavy" charset="0"/>
                <a:ea typeface="Avenir Heavy" charset="0"/>
                <a:cs typeface="Avenir Heavy" charset="0"/>
              </a:rPr>
              <a:t>4 </a:t>
            </a:r>
            <a:r>
              <a:rPr lang="en-US" dirty="0">
                <a:latin typeface="Avenir Heavy" charset="0"/>
                <a:ea typeface="Avenir Heavy" charset="0"/>
                <a:cs typeface="Avenir Heavy" charset="0"/>
              </a:rPr>
              <a:t>(Create / </a:t>
            </a:r>
            <a:r>
              <a:rPr lang="en-US" dirty="0" smtClean="0">
                <a:latin typeface="Avenir Heavy" charset="0"/>
                <a:ea typeface="Avenir Heavy" charset="0"/>
                <a:cs typeface="Avenir Heavy" charset="0"/>
              </a:rPr>
              <a:t>Critique) </a:t>
            </a:r>
            <a:r>
              <a:rPr lang="en-US" dirty="0">
                <a:latin typeface="Avenir Book" charset="0"/>
                <a:ea typeface="Avenir Book" charset="0"/>
                <a:cs typeface="Avenir Book" charset="0"/>
              </a:rPr>
              <a:t>: </a:t>
            </a:r>
            <a:r>
              <a:rPr lang="en-US" dirty="0" smtClean="0">
                <a:latin typeface="Avenir Book" charset="0"/>
                <a:ea typeface="Avenir Book" charset="0"/>
                <a:cs typeface="Avenir Book" charset="0"/>
              </a:rPr>
              <a:t>Refining Rough Drafts to Final Drafts</a:t>
            </a:r>
            <a:endParaRPr lang="en-US" dirty="0">
              <a:latin typeface="Avenir Book" charset="0"/>
              <a:ea typeface="Avenir Book" charset="0"/>
              <a:cs typeface="Avenir Book" charset="0"/>
            </a:endParaRPr>
          </a:p>
          <a:p>
            <a:endParaRPr lang="en-US" dirty="0">
              <a:latin typeface="Avenir Book" charset="0"/>
              <a:ea typeface="Avenir Book" charset="0"/>
              <a:cs typeface="Avenir Book" charset="0"/>
            </a:endParaRPr>
          </a:p>
          <a:p>
            <a:r>
              <a:rPr lang="en-US" dirty="0" smtClean="0">
                <a:latin typeface="Avenir Heavy" charset="0"/>
                <a:ea typeface="Avenir Heavy" charset="0"/>
                <a:cs typeface="Avenir Heavy" charset="0"/>
              </a:rPr>
              <a:t>Week 5 (Create / Critique) </a:t>
            </a:r>
            <a:r>
              <a:rPr lang="en-US" dirty="0" smtClean="0">
                <a:latin typeface="Avenir Book" charset="0"/>
                <a:ea typeface="Avenir Book" charset="0"/>
                <a:cs typeface="Avenir Book" charset="0"/>
              </a:rPr>
              <a:t>: Final Drafts to Digital</a:t>
            </a:r>
          </a:p>
          <a:p>
            <a:endParaRPr lang="en-US" dirty="0" smtClean="0">
              <a:latin typeface="Avenir Book" charset="0"/>
              <a:ea typeface="Avenir Book" charset="0"/>
              <a:cs typeface="Avenir Book" charset="0"/>
            </a:endParaRPr>
          </a:p>
          <a:p>
            <a:r>
              <a:rPr lang="en-US" dirty="0" smtClean="0">
                <a:latin typeface="Avenir Heavy" charset="0"/>
                <a:ea typeface="Avenir Heavy" charset="0"/>
                <a:cs typeface="Avenir Heavy" charset="0"/>
              </a:rPr>
              <a:t>Week 6 (Critique / Create) </a:t>
            </a:r>
            <a:r>
              <a:rPr lang="en-US" dirty="0" smtClean="0">
                <a:latin typeface="Avenir Book" charset="0"/>
                <a:ea typeface="Avenir Book" charset="0"/>
                <a:cs typeface="Avenir Book" charset="0"/>
              </a:rPr>
              <a:t>: Refining Final Vector / Presentation</a:t>
            </a:r>
          </a:p>
          <a:p>
            <a:endParaRPr lang="en-US" dirty="0">
              <a:latin typeface="Avenir Book" charset="0"/>
              <a:ea typeface="Avenir Book" charset="0"/>
              <a:cs typeface="Avenir Book" charset="0"/>
            </a:endParaRPr>
          </a:p>
        </p:txBody>
      </p:sp>
      <p:sp>
        <p:nvSpPr>
          <p:cNvPr id="5" name="TextBox 4"/>
          <p:cNvSpPr txBox="1"/>
          <p:nvPr/>
        </p:nvSpPr>
        <p:spPr>
          <a:xfrm>
            <a:off x="655608" y="5677376"/>
            <a:ext cx="7690796" cy="584776"/>
          </a:xfrm>
          <a:prstGeom prst="rect">
            <a:avLst/>
          </a:prstGeom>
          <a:noFill/>
        </p:spPr>
        <p:txBody>
          <a:bodyPr wrap="square" rtlCol="0">
            <a:spAutoFit/>
          </a:bodyPr>
          <a:lstStyle/>
          <a:p>
            <a:pPr marL="285750" indent="-285750">
              <a:buFontTx/>
              <a:buChar char="•"/>
            </a:pPr>
            <a:r>
              <a:rPr lang="en-US" sz="1600" dirty="0" smtClean="0">
                <a:latin typeface="Avenir Book"/>
                <a:cs typeface="Avenir Book"/>
              </a:rPr>
              <a:t>Critique means we’ll actually be doing critiques, both formal and informal</a:t>
            </a:r>
            <a:r>
              <a:rPr lang="is-IS" sz="1600" dirty="0" smtClean="0">
                <a:latin typeface="Avenir Book"/>
                <a:cs typeface="Avenir Book"/>
              </a:rPr>
              <a:t>…  Informal being when I give you feedback during workshop days.</a:t>
            </a:r>
            <a:endParaRPr lang="en-US" sz="1600" dirty="0">
              <a:latin typeface="Avenir Book"/>
              <a:cs typeface="Avenir Book"/>
            </a:endParaRPr>
          </a:p>
        </p:txBody>
      </p:sp>
    </p:spTree>
    <p:extLst>
      <p:ext uri="{BB962C8B-B14F-4D97-AF65-F5344CB8AC3E}">
        <p14:creationId xmlns:p14="http://schemas.microsoft.com/office/powerpoint/2010/main" val="172408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6977" y="1012920"/>
            <a:ext cx="7618534" cy="3831819"/>
          </a:xfrm>
          <a:prstGeom prst="rect">
            <a:avLst/>
          </a:prstGeom>
          <a:noFill/>
        </p:spPr>
        <p:txBody>
          <a:bodyPr wrap="none" rtlCol="0">
            <a:spAutoFit/>
          </a:bodyPr>
          <a:lstStyle/>
          <a:p>
            <a:r>
              <a:rPr lang="en-US" dirty="0" smtClean="0">
                <a:latin typeface="Avenir Black"/>
                <a:cs typeface="Avenir Black"/>
              </a:rPr>
              <a:t>Poster Rubric Requirements / Super Important Stuff</a:t>
            </a:r>
          </a:p>
          <a:p>
            <a:endParaRPr lang="en-US" dirty="0" smtClean="0">
              <a:latin typeface="Avenir Black"/>
              <a:cs typeface="Avenir Black"/>
            </a:endParaRPr>
          </a:p>
          <a:p>
            <a:endParaRPr lang="en-US" dirty="0" smtClean="0">
              <a:latin typeface="Avenir Book"/>
              <a:cs typeface="Avenir Book"/>
            </a:endParaRPr>
          </a:p>
          <a:p>
            <a:pPr marL="342900" indent="-342900">
              <a:buFont typeface="+mj-lt"/>
              <a:buAutoNum type="arabicPeriod"/>
            </a:pPr>
            <a:r>
              <a:rPr lang="en-US" dirty="0" smtClean="0">
                <a:latin typeface="Avenir Book"/>
                <a:cs typeface="Avenir Book"/>
              </a:rPr>
              <a:t>Strong Thematic Connection to your Escape Room</a:t>
            </a:r>
          </a:p>
          <a:p>
            <a:endParaRPr lang="en-US" dirty="0">
              <a:latin typeface="Avenir Book"/>
              <a:cs typeface="Avenir Book"/>
            </a:endParaRPr>
          </a:p>
          <a:p>
            <a:pPr marL="342900" indent="-342900">
              <a:buFont typeface="+mj-lt"/>
              <a:buAutoNum type="arabicPeriod"/>
            </a:pPr>
            <a:r>
              <a:rPr lang="en-US" dirty="0" smtClean="0">
                <a:latin typeface="Avenir Book"/>
                <a:cs typeface="Avenir Book"/>
              </a:rPr>
              <a:t>TWO Elements of Art</a:t>
            </a:r>
          </a:p>
          <a:p>
            <a:endParaRPr lang="en-US" dirty="0">
              <a:latin typeface="Avenir Book"/>
              <a:cs typeface="Avenir Book"/>
            </a:endParaRPr>
          </a:p>
          <a:p>
            <a:pPr marL="342900" indent="-342900">
              <a:lnSpc>
                <a:spcPct val="150000"/>
              </a:lnSpc>
              <a:buFont typeface="+mj-lt"/>
              <a:buAutoNum type="arabicPeriod"/>
            </a:pPr>
            <a:r>
              <a:rPr lang="en-US" dirty="0" smtClean="0">
                <a:latin typeface="Avenir Book"/>
                <a:cs typeface="Avenir Book"/>
              </a:rPr>
              <a:t>Contain a decipherable hidden message in the form of a puzzle </a:t>
            </a:r>
          </a:p>
          <a:p>
            <a:pPr>
              <a:lnSpc>
                <a:spcPct val="150000"/>
              </a:lnSpc>
            </a:pPr>
            <a:r>
              <a:rPr lang="en-US" dirty="0" smtClean="0">
                <a:latin typeface="Avenir Book"/>
                <a:cs typeface="Avenir Book"/>
              </a:rPr>
              <a:t>     (cipher, anagram, </a:t>
            </a:r>
            <a:r>
              <a:rPr lang="en-US" dirty="0" err="1" smtClean="0">
                <a:latin typeface="Avenir Book"/>
                <a:cs typeface="Avenir Book"/>
              </a:rPr>
              <a:t>etc</a:t>
            </a:r>
            <a:r>
              <a:rPr lang="en-US" dirty="0" smtClean="0">
                <a:latin typeface="Avenir Book"/>
                <a:cs typeface="Avenir Book"/>
              </a:rPr>
              <a:t>) that will reveal a clue to either the Final </a:t>
            </a:r>
            <a:r>
              <a:rPr lang="en-US" dirty="0">
                <a:latin typeface="Avenir Book"/>
                <a:cs typeface="Avenir Book"/>
              </a:rPr>
              <a:t>E</a:t>
            </a:r>
            <a:r>
              <a:rPr lang="en-US" dirty="0" smtClean="0">
                <a:latin typeface="Avenir Book"/>
                <a:cs typeface="Avenir Book"/>
              </a:rPr>
              <a:t>scape </a:t>
            </a:r>
          </a:p>
          <a:p>
            <a:pPr>
              <a:lnSpc>
                <a:spcPct val="150000"/>
              </a:lnSpc>
            </a:pPr>
            <a:r>
              <a:rPr lang="en-US" dirty="0">
                <a:latin typeface="Avenir Book"/>
                <a:cs typeface="Avenir Book"/>
              </a:rPr>
              <a:t> </a:t>
            </a:r>
            <a:r>
              <a:rPr lang="en-US" dirty="0" smtClean="0">
                <a:latin typeface="Avenir Book"/>
                <a:cs typeface="Avenir Book"/>
              </a:rPr>
              <a:t>    OR just another clue, your choice</a:t>
            </a:r>
          </a:p>
          <a:p>
            <a:endParaRPr lang="en-US" dirty="0">
              <a:latin typeface="Avenir Book"/>
              <a:cs typeface="Avenir Book"/>
            </a:endParaRPr>
          </a:p>
          <a:p>
            <a:r>
              <a:rPr lang="en-US" dirty="0" smtClean="0">
                <a:latin typeface="Avenir Book"/>
                <a:cs typeface="Avenir Book"/>
              </a:rPr>
              <a:t> </a:t>
            </a:r>
            <a:endParaRPr lang="en-US" dirty="0">
              <a:latin typeface="Avenir Book"/>
              <a:cs typeface="Avenir Book"/>
            </a:endParaRPr>
          </a:p>
        </p:txBody>
      </p:sp>
    </p:spTree>
    <p:extLst>
      <p:ext uri="{BB962C8B-B14F-4D97-AF65-F5344CB8AC3E}">
        <p14:creationId xmlns:p14="http://schemas.microsoft.com/office/powerpoint/2010/main" val="13394695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0600" y="1632768"/>
            <a:ext cx="4852979" cy="2977739"/>
          </a:xfrm>
          <a:prstGeom prst="rect">
            <a:avLst/>
          </a:prstGeom>
          <a:noFill/>
        </p:spPr>
        <p:txBody>
          <a:bodyPr wrap="none" rtlCol="0">
            <a:spAutoFit/>
          </a:bodyPr>
          <a:lstStyle/>
          <a:p>
            <a:pPr algn="ctr">
              <a:lnSpc>
                <a:spcPct val="150000"/>
              </a:lnSpc>
            </a:pPr>
            <a:r>
              <a:rPr lang="en-US" dirty="0" smtClean="0">
                <a:solidFill>
                  <a:srgbClr val="FF0000"/>
                </a:solidFill>
                <a:latin typeface="Avenir Oblique"/>
                <a:cs typeface="Avenir Oblique"/>
              </a:rPr>
              <a:t>the following samples are not to be stolen</a:t>
            </a:r>
          </a:p>
          <a:p>
            <a:pPr algn="ctr">
              <a:lnSpc>
                <a:spcPct val="150000"/>
              </a:lnSpc>
            </a:pPr>
            <a:endParaRPr lang="en-US" dirty="0">
              <a:solidFill>
                <a:srgbClr val="FF0000"/>
              </a:solidFill>
              <a:latin typeface="Avenir Oblique"/>
              <a:cs typeface="Avenir Oblique"/>
            </a:endParaRPr>
          </a:p>
          <a:p>
            <a:pPr algn="ctr">
              <a:lnSpc>
                <a:spcPct val="150000"/>
              </a:lnSpc>
            </a:pPr>
            <a:r>
              <a:rPr lang="en-US" dirty="0" smtClean="0">
                <a:solidFill>
                  <a:srgbClr val="FF0000"/>
                </a:solidFill>
                <a:latin typeface="Avenir Oblique"/>
                <a:cs typeface="Avenir Oblique"/>
              </a:rPr>
              <a:t>they may be creatively expanded on</a:t>
            </a:r>
          </a:p>
          <a:p>
            <a:pPr algn="ctr">
              <a:lnSpc>
                <a:spcPct val="150000"/>
              </a:lnSpc>
            </a:pPr>
            <a:endParaRPr lang="en-US" dirty="0">
              <a:solidFill>
                <a:srgbClr val="FF0000"/>
              </a:solidFill>
              <a:latin typeface="Avenir Oblique"/>
              <a:cs typeface="Avenir Oblique"/>
            </a:endParaRPr>
          </a:p>
          <a:p>
            <a:pPr algn="ctr">
              <a:lnSpc>
                <a:spcPct val="150000"/>
              </a:lnSpc>
            </a:pPr>
            <a:r>
              <a:rPr lang="en-US" dirty="0" smtClean="0">
                <a:solidFill>
                  <a:srgbClr val="FF0000"/>
                </a:solidFill>
                <a:latin typeface="Avenir Oblique"/>
                <a:cs typeface="Avenir Oblique"/>
              </a:rPr>
              <a:t>or ignored completely to pursue the utmost </a:t>
            </a:r>
          </a:p>
          <a:p>
            <a:pPr algn="ctr">
              <a:lnSpc>
                <a:spcPct val="150000"/>
              </a:lnSpc>
            </a:pPr>
            <a:endParaRPr lang="en-US" dirty="0">
              <a:solidFill>
                <a:srgbClr val="FF0000"/>
              </a:solidFill>
              <a:latin typeface="Avenir Oblique"/>
              <a:cs typeface="Avenir Oblique"/>
            </a:endParaRPr>
          </a:p>
          <a:p>
            <a:pPr algn="ctr">
              <a:lnSpc>
                <a:spcPct val="150000"/>
              </a:lnSpc>
            </a:pPr>
            <a:r>
              <a:rPr lang="en-US" dirty="0" smtClean="0">
                <a:solidFill>
                  <a:srgbClr val="FF0000"/>
                </a:solidFill>
                <a:latin typeface="Avenir Oblique"/>
                <a:cs typeface="Avenir Oblique"/>
              </a:rPr>
              <a:t>creativity</a:t>
            </a:r>
            <a:endParaRPr lang="en-US" dirty="0">
              <a:solidFill>
                <a:srgbClr val="FF0000"/>
              </a:solidFill>
              <a:latin typeface="Avenir Oblique"/>
              <a:cs typeface="Avenir Oblique"/>
            </a:endParaRPr>
          </a:p>
        </p:txBody>
      </p:sp>
    </p:spTree>
    <p:extLst>
      <p:ext uri="{BB962C8B-B14F-4D97-AF65-F5344CB8AC3E}">
        <p14:creationId xmlns:p14="http://schemas.microsoft.com/office/powerpoint/2010/main" val="230591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9a10030f5bdf9b3b39bf4cc336991aa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251" y="359620"/>
            <a:ext cx="3881959" cy="6211134"/>
          </a:xfrm>
          <a:prstGeom prst="rect">
            <a:avLst/>
          </a:prstGeom>
        </p:spPr>
      </p:pic>
      <p:sp>
        <p:nvSpPr>
          <p:cNvPr id="5" name="TextBox 4"/>
          <p:cNvSpPr txBox="1"/>
          <p:nvPr/>
        </p:nvSpPr>
        <p:spPr>
          <a:xfrm>
            <a:off x="4883855" y="559374"/>
            <a:ext cx="3843675" cy="1918474"/>
          </a:xfrm>
          <a:prstGeom prst="rect">
            <a:avLst/>
          </a:prstGeom>
          <a:noFill/>
        </p:spPr>
        <p:txBody>
          <a:bodyPr wrap="none" rtlCol="0">
            <a:spAutoFit/>
          </a:bodyPr>
          <a:lstStyle/>
          <a:p>
            <a:pPr>
              <a:lnSpc>
                <a:spcPct val="150000"/>
              </a:lnSpc>
            </a:pPr>
            <a:r>
              <a:rPr lang="en-US" sz="1600" dirty="0" smtClean="0">
                <a:latin typeface="Avenir Book"/>
                <a:cs typeface="Avenir Book"/>
              </a:rPr>
              <a:t>Hidden Message in the form of a </a:t>
            </a:r>
            <a:r>
              <a:rPr lang="en-US" sz="1600" dirty="0" smtClean="0">
                <a:latin typeface="Avenir Black"/>
                <a:cs typeface="Avenir Black"/>
              </a:rPr>
              <a:t>riddle</a:t>
            </a:r>
          </a:p>
          <a:p>
            <a:pPr>
              <a:lnSpc>
                <a:spcPct val="150000"/>
              </a:lnSpc>
            </a:pPr>
            <a:r>
              <a:rPr lang="en-US" sz="1600" dirty="0" smtClean="0">
                <a:latin typeface="Avenir Book"/>
                <a:cs typeface="Avenir Book"/>
              </a:rPr>
              <a:t>using a typographical treatment with </a:t>
            </a:r>
          </a:p>
          <a:p>
            <a:pPr>
              <a:lnSpc>
                <a:spcPct val="150000"/>
              </a:lnSpc>
            </a:pPr>
            <a:r>
              <a:rPr lang="en-US" sz="1600" dirty="0" smtClean="0">
                <a:latin typeface="Avenir Black"/>
                <a:cs typeface="Avenir Black"/>
              </a:rPr>
              <a:t>hand-lettering </a:t>
            </a:r>
            <a:r>
              <a:rPr lang="en-US" sz="1600" dirty="0" smtClean="0">
                <a:latin typeface="Avenir Book"/>
                <a:cs typeface="Avenir Book"/>
              </a:rPr>
              <a:t>and utilizing </a:t>
            </a:r>
            <a:r>
              <a:rPr lang="en-US" sz="1600" dirty="0" smtClean="0">
                <a:latin typeface="Avenir Black"/>
                <a:cs typeface="Avenir Black"/>
              </a:rPr>
              <a:t>contrast</a:t>
            </a:r>
            <a:r>
              <a:rPr lang="en-US" sz="1600" dirty="0" smtClean="0">
                <a:latin typeface="Avenir Book"/>
                <a:cs typeface="Avenir Book"/>
              </a:rPr>
              <a:t> </a:t>
            </a:r>
          </a:p>
          <a:p>
            <a:pPr>
              <a:lnSpc>
                <a:spcPct val="150000"/>
              </a:lnSpc>
            </a:pPr>
            <a:r>
              <a:rPr lang="en-US" sz="1600" dirty="0" smtClean="0">
                <a:latin typeface="Avenir Book"/>
                <a:cs typeface="Avenir Book"/>
              </a:rPr>
              <a:t>and </a:t>
            </a:r>
            <a:r>
              <a:rPr lang="en-US" sz="1600" dirty="0" smtClean="0">
                <a:latin typeface="Avenir Black"/>
                <a:cs typeface="Avenir Black"/>
              </a:rPr>
              <a:t>balance</a:t>
            </a:r>
            <a:r>
              <a:rPr lang="en-US" sz="1600" dirty="0" smtClean="0">
                <a:latin typeface="Avenir Book"/>
                <a:cs typeface="Avenir Book"/>
              </a:rPr>
              <a:t> as its primary Elements of </a:t>
            </a:r>
          </a:p>
          <a:p>
            <a:pPr>
              <a:lnSpc>
                <a:spcPct val="150000"/>
              </a:lnSpc>
            </a:pPr>
            <a:r>
              <a:rPr lang="en-US" sz="1600" dirty="0" smtClean="0">
                <a:latin typeface="Avenir Book"/>
                <a:cs typeface="Avenir Book"/>
              </a:rPr>
              <a:t>Art. </a:t>
            </a:r>
          </a:p>
        </p:txBody>
      </p:sp>
    </p:spTree>
    <p:extLst>
      <p:ext uri="{BB962C8B-B14F-4D97-AF65-F5344CB8AC3E}">
        <p14:creationId xmlns:p14="http://schemas.microsoft.com/office/powerpoint/2010/main" val="2017094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riginal_personalised-hidden-message-print-with-decoder-glass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475" y="639123"/>
            <a:ext cx="5498872" cy="5498872"/>
          </a:xfrm>
          <a:prstGeom prst="rect">
            <a:avLst/>
          </a:prstGeom>
        </p:spPr>
      </p:pic>
      <p:sp>
        <p:nvSpPr>
          <p:cNvPr id="5" name="TextBox 4"/>
          <p:cNvSpPr txBox="1"/>
          <p:nvPr/>
        </p:nvSpPr>
        <p:spPr>
          <a:xfrm>
            <a:off x="6305164" y="559374"/>
            <a:ext cx="2422366" cy="3395802"/>
          </a:xfrm>
          <a:prstGeom prst="rect">
            <a:avLst/>
          </a:prstGeom>
          <a:noFill/>
        </p:spPr>
        <p:txBody>
          <a:bodyPr wrap="square" rtlCol="0">
            <a:spAutoFit/>
          </a:bodyPr>
          <a:lstStyle/>
          <a:p>
            <a:pPr>
              <a:lnSpc>
                <a:spcPct val="150000"/>
              </a:lnSpc>
            </a:pPr>
            <a:r>
              <a:rPr lang="en-US" sz="1600" dirty="0" smtClean="0">
                <a:latin typeface="Avenir Book"/>
                <a:cs typeface="Avenir Book"/>
              </a:rPr>
              <a:t>Hidden Message in the form of a </a:t>
            </a:r>
            <a:r>
              <a:rPr lang="en-US" sz="1600" dirty="0" smtClean="0">
                <a:latin typeface="Avenir Black"/>
                <a:cs typeface="Avenir Black"/>
              </a:rPr>
              <a:t>decoder</a:t>
            </a:r>
          </a:p>
          <a:p>
            <a:pPr>
              <a:lnSpc>
                <a:spcPct val="150000"/>
              </a:lnSpc>
            </a:pPr>
            <a:r>
              <a:rPr lang="en-US" sz="1600" dirty="0" smtClean="0">
                <a:latin typeface="Avenir Book"/>
                <a:cs typeface="Avenir Book"/>
              </a:rPr>
              <a:t>using a typographical treatment with </a:t>
            </a:r>
          </a:p>
          <a:p>
            <a:pPr>
              <a:lnSpc>
                <a:spcPct val="150000"/>
              </a:lnSpc>
            </a:pPr>
            <a:r>
              <a:rPr lang="en-US" sz="1600" dirty="0" smtClean="0">
                <a:latin typeface="Avenir Black"/>
                <a:cs typeface="Avenir Black"/>
              </a:rPr>
              <a:t>hand-lettering </a:t>
            </a:r>
            <a:r>
              <a:rPr lang="en-US" sz="1600" dirty="0" smtClean="0">
                <a:latin typeface="Avenir Book"/>
                <a:cs typeface="Avenir Book"/>
              </a:rPr>
              <a:t>and utilizing </a:t>
            </a:r>
            <a:r>
              <a:rPr lang="en-US" sz="1600" dirty="0" smtClean="0">
                <a:latin typeface="Avenir Black"/>
                <a:cs typeface="Avenir Black"/>
              </a:rPr>
              <a:t>color</a:t>
            </a:r>
            <a:r>
              <a:rPr lang="en-US" sz="1600" dirty="0" smtClean="0">
                <a:latin typeface="Avenir Book"/>
                <a:cs typeface="Avenir Book"/>
              </a:rPr>
              <a:t> </a:t>
            </a:r>
          </a:p>
          <a:p>
            <a:pPr>
              <a:lnSpc>
                <a:spcPct val="150000"/>
              </a:lnSpc>
            </a:pPr>
            <a:r>
              <a:rPr lang="en-US" sz="1600" dirty="0" smtClean="0">
                <a:latin typeface="Avenir Book"/>
                <a:cs typeface="Avenir Book"/>
              </a:rPr>
              <a:t>and </a:t>
            </a:r>
            <a:r>
              <a:rPr lang="en-US" sz="1600" dirty="0" smtClean="0">
                <a:latin typeface="Avenir Black"/>
                <a:cs typeface="Avenir Black"/>
              </a:rPr>
              <a:t>balance</a:t>
            </a:r>
            <a:r>
              <a:rPr lang="en-US" sz="1600" dirty="0" smtClean="0">
                <a:latin typeface="Avenir Book"/>
                <a:cs typeface="Avenir Book"/>
              </a:rPr>
              <a:t> as its primary Elements of </a:t>
            </a:r>
          </a:p>
          <a:p>
            <a:pPr>
              <a:lnSpc>
                <a:spcPct val="150000"/>
              </a:lnSpc>
            </a:pPr>
            <a:r>
              <a:rPr lang="en-US" sz="1600" dirty="0" smtClean="0">
                <a:latin typeface="Avenir Book"/>
                <a:cs typeface="Avenir Book"/>
              </a:rPr>
              <a:t>Art. </a:t>
            </a:r>
          </a:p>
        </p:txBody>
      </p:sp>
    </p:spTree>
    <p:extLst>
      <p:ext uri="{BB962C8B-B14F-4D97-AF65-F5344CB8AC3E}">
        <p14:creationId xmlns:p14="http://schemas.microsoft.com/office/powerpoint/2010/main" val="20015670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urningroseclu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764" y="287245"/>
            <a:ext cx="4661198" cy="6238153"/>
          </a:xfrm>
          <a:prstGeom prst="rect">
            <a:avLst/>
          </a:prstGeom>
        </p:spPr>
      </p:pic>
      <p:sp>
        <p:nvSpPr>
          <p:cNvPr id="7" name="TextBox 6"/>
          <p:cNvSpPr txBox="1"/>
          <p:nvPr/>
        </p:nvSpPr>
        <p:spPr>
          <a:xfrm>
            <a:off x="5352585" y="241891"/>
            <a:ext cx="3374945" cy="1549142"/>
          </a:xfrm>
          <a:prstGeom prst="rect">
            <a:avLst/>
          </a:prstGeom>
          <a:noFill/>
        </p:spPr>
        <p:txBody>
          <a:bodyPr wrap="square" rtlCol="0">
            <a:spAutoFit/>
          </a:bodyPr>
          <a:lstStyle/>
          <a:p>
            <a:pPr>
              <a:lnSpc>
                <a:spcPct val="150000"/>
              </a:lnSpc>
            </a:pPr>
            <a:r>
              <a:rPr lang="en-US" sz="1600" dirty="0" smtClean="0">
                <a:latin typeface="Avenir Book"/>
                <a:cs typeface="Avenir Book"/>
              </a:rPr>
              <a:t>Hidden Message in the form of an </a:t>
            </a:r>
            <a:r>
              <a:rPr lang="en-US" sz="1600" dirty="0" smtClean="0">
                <a:latin typeface="Avenir Black"/>
                <a:cs typeface="Avenir Black"/>
              </a:rPr>
              <a:t>anagram </a:t>
            </a:r>
            <a:r>
              <a:rPr lang="en-US" sz="1600" dirty="0" smtClean="0">
                <a:latin typeface="Avenir Book"/>
                <a:cs typeface="Avenir Book"/>
              </a:rPr>
              <a:t>using an illustrated clue and utilizing </a:t>
            </a:r>
            <a:r>
              <a:rPr lang="en-US" sz="1600" dirty="0" smtClean="0">
                <a:latin typeface="Avenir Black"/>
                <a:cs typeface="Avenir Black"/>
              </a:rPr>
              <a:t>emphasis</a:t>
            </a:r>
            <a:r>
              <a:rPr lang="en-US" sz="1600" dirty="0" smtClean="0">
                <a:latin typeface="Avenir Book"/>
                <a:cs typeface="Avenir Book"/>
              </a:rPr>
              <a:t> and </a:t>
            </a:r>
            <a:r>
              <a:rPr lang="en-US" sz="1600" dirty="0" smtClean="0">
                <a:latin typeface="Avenir Black"/>
                <a:cs typeface="Avenir Black"/>
              </a:rPr>
              <a:t>color</a:t>
            </a:r>
            <a:r>
              <a:rPr lang="en-US" sz="1600" dirty="0" smtClean="0">
                <a:latin typeface="Avenir Book"/>
                <a:cs typeface="Avenir Book"/>
              </a:rPr>
              <a:t> as its primary Elements of Art. </a:t>
            </a:r>
          </a:p>
        </p:txBody>
      </p:sp>
    </p:spTree>
    <p:extLst>
      <p:ext uri="{BB962C8B-B14F-4D97-AF65-F5344CB8AC3E}">
        <p14:creationId xmlns:p14="http://schemas.microsoft.com/office/powerpoint/2010/main" val="1539992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manwhoagreed_02.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218" y="461343"/>
            <a:ext cx="6020471" cy="4013647"/>
          </a:xfrm>
          <a:prstGeom prst="rect">
            <a:avLst/>
          </a:prstGeom>
        </p:spPr>
      </p:pic>
      <p:pic>
        <p:nvPicPr>
          <p:cNvPr id="5" name="Picture 4" descr="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219" y="3446953"/>
            <a:ext cx="5139248" cy="3426165"/>
          </a:xfrm>
          <a:prstGeom prst="rect">
            <a:avLst/>
          </a:prstGeom>
        </p:spPr>
      </p:pic>
      <p:sp>
        <p:nvSpPr>
          <p:cNvPr id="6" name="TextBox 5"/>
          <p:cNvSpPr txBox="1"/>
          <p:nvPr/>
        </p:nvSpPr>
        <p:spPr>
          <a:xfrm>
            <a:off x="6637809" y="400871"/>
            <a:ext cx="2422366" cy="4134466"/>
          </a:xfrm>
          <a:prstGeom prst="rect">
            <a:avLst/>
          </a:prstGeom>
          <a:noFill/>
        </p:spPr>
        <p:txBody>
          <a:bodyPr wrap="square" rtlCol="0">
            <a:spAutoFit/>
          </a:bodyPr>
          <a:lstStyle/>
          <a:p>
            <a:pPr>
              <a:lnSpc>
                <a:spcPct val="150000"/>
              </a:lnSpc>
            </a:pPr>
            <a:r>
              <a:rPr lang="en-US" sz="1600" dirty="0" smtClean="0">
                <a:latin typeface="Avenir Book"/>
                <a:cs typeface="Avenir Book"/>
              </a:rPr>
              <a:t>Hidden Message in the form of a </a:t>
            </a:r>
            <a:r>
              <a:rPr lang="en-US" sz="1600" dirty="0" smtClean="0">
                <a:latin typeface="Avenir Black"/>
                <a:cs typeface="Avenir Black"/>
              </a:rPr>
              <a:t>decoder</a:t>
            </a:r>
          </a:p>
          <a:p>
            <a:pPr>
              <a:lnSpc>
                <a:spcPct val="150000"/>
              </a:lnSpc>
            </a:pPr>
            <a:r>
              <a:rPr lang="en-US" sz="1600" dirty="0" smtClean="0">
                <a:latin typeface="Avenir Book"/>
                <a:cs typeface="Avenir Book"/>
              </a:rPr>
              <a:t>using a typographical treatment and utilizing </a:t>
            </a:r>
            <a:r>
              <a:rPr lang="en-US" sz="1600" dirty="0" smtClean="0">
                <a:latin typeface="Avenir Black"/>
                <a:cs typeface="Avenir Black"/>
              </a:rPr>
              <a:t>contrast</a:t>
            </a:r>
            <a:r>
              <a:rPr lang="en-US" sz="1600" dirty="0" smtClean="0">
                <a:latin typeface="Avenir Book"/>
                <a:cs typeface="Avenir Book"/>
              </a:rPr>
              <a:t> and </a:t>
            </a:r>
            <a:r>
              <a:rPr lang="en-US" sz="1600" dirty="0" smtClean="0">
                <a:latin typeface="Avenir Black"/>
                <a:cs typeface="Avenir Black"/>
              </a:rPr>
              <a:t>balance</a:t>
            </a:r>
            <a:r>
              <a:rPr lang="en-US" sz="1600" dirty="0" smtClean="0">
                <a:latin typeface="Avenir Book"/>
                <a:cs typeface="Avenir Book"/>
              </a:rPr>
              <a:t> as its primary Elements of </a:t>
            </a:r>
          </a:p>
          <a:p>
            <a:pPr>
              <a:lnSpc>
                <a:spcPct val="150000"/>
              </a:lnSpc>
            </a:pPr>
            <a:r>
              <a:rPr lang="en-US" sz="1600" dirty="0" smtClean="0">
                <a:latin typeface="Avenir Book"/>
                <a:cs typeface="Avenir Book"/>
              </a:rPr>
              <a:t>Art. This is only a book</a:t>
            </a:r>
          </a:p>
          <a:p>
            <a:pPr>
              <a:lnSpc>
                <a:spcPct val="150000"/>
              </a:lnSpc>
            </a:pPr>
            <a:r>
              <a:rPr lang="en-US" sz="1600" dirty="0" smtClean="0">
                <a:latin typeface="Avenir Book"/>
                <a:cs typeface="Avenir Book"/>
              </a:rPr>
              <a:t>but can be a poster, incorporated into</a:t>
            </a:r>
          </a:p>
          <a:p>
            <a:pPr>
              <a:lnSpc>
                <a:spcPct val="150000"/>
              </a:lnSpc>
            </a:pPr>
            <a:r>
              <a:rPr lang="en-US" sz="1600" dirty="0" smtClean="0">
                <a:latin typeface="Avenir Book"/>
                <a:cs typeface="Avenir Book"/>
              </a:rPr>
              <a:t>a thematic backdrop.</a:t>
            </a:r>
          </a:p>
          <a:p>
            <a:pPr>
              <a:lnSpc>
                <a:spcPct val="150000"/>
              </a:lnSpc>
            </a:pPr>
            <a:endParaRPr lang="en-US" sz="1600" dirty="0" smtClean="0">
              <a:latin typeface="Avenir Book"/>
              <a:cs typeface="Avenir Book"/>
            </a:endParaRPr>
          </a:p>
        </p:txBody>
      </p:sp>
    </p:spTree>
    <p:extLst>
      <p:ext uri="{BB962C8B-B14F-4D97-AF65-F5344CB8AC3E}">
        <p14:creationId xmlns:p14="http://schemas.microsoft.com/office/powerpoint/2010/main" val="12221534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522</Words>
  <Application>Microsoft Macintosh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J. Hidalgo</dc:creator>
  <cp:lastModifiedBy>Patrick J. Hidalgo</cp:lastModifiedBy>
  <cp:revision>30</cp:revision>
  <dcterms:created xsi:type="dcterms:W3CDTF">2017-10-01T22:45:48Z</dcterms:created>
  <dcterms:modified xsi:type="dcterms:W3CDTF">2017-10-10T17:16:25Z</dcterms:modified>
</cp:coreProperties>
</file>